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5"/>
  </p:notesMasterIdLst>
  <p:sldIdLst>
    <p:sldId id="355" r:id="rId2"/>
    <p:sldId id="356" r:id="rId3"/>
    <p:sldId id="357" r:id="rId4"/>
    <p:sldId id="358" r:id="rId5"/>
    <p:sldId id="359" r:id="rId6"/>
    <p:sldId id="360" r:id="rId7"/>
    <p:sldId id="361" r:id="rId8"/>
    <p:sldId id="362" r:id="rId9"/>
    <p:sldId id="342" r:id="rId10"/>
    <p:sldId id="344" r:id="rId11"/>
    <p:sldId id="354" r:id="rId12"/>
    <p:sldId id="336" r:id="rId13"/>
    <p:sldId id="337" r:id="rId14"/>
    <p:sldId id="338" r:id="rId15"/>
    <p:sldId id="340" r:id="rId16"/>
    <p:sldId id="341" r:id="rId17"/>
    <p:sldId id="339" r:id="rId18"/>
    <p:sldId id="343" r:id="rId19"/>
    <p:sldId id="346" r:id="rId20"/>
    <p:sldId id="347" r:id="rId21"/>
    <p:sldId id="348" r:id="rId22"/>
    <p:sldId id="349" r:id="rId23"/>
    <p:sldId id="350" r:id="rId2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suario de Microsoft Office" initials="Office" lastIdx="1" clrIdx="0">
    <p:extLst/>
  </p:cmAuthor>
  <p:cmAuthor id="2" name="Usuario de Microsoft Office" initials="Office [2]" lastIdx="1" clrIdx="1">
    <p:extLst/>
  </p:cmAuthor>
  <p:cmAuthor id="3" name="Usuario de Microsoft Office" initials="Office [3]" lastIdx="1" clrIdx="2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831" autoAdjust="0"/>
    <p:restoredTop sz="50000"/>
  </p:normalViewPr>
  <p:slideViewPr>
    <p:cSldViewPr snapToGrid="0">
      <p:cViewPr varScale="1">
        <p:scale>
          <a:sx n="57" d="100"/>
          <a:sy n="57" d="100"/>
        </p:scale>
        <p:origin x="2448" y="16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notesMaster" Target="notesMasters/notesMaster1.xml"/><Relationship Id="rId26" Type="http://schemas.openxmlformats.org/officeDocument/2006/relationships/commentAuthors" Target="commentAuthors.xml"/><Relationship Id="rId27" Type="http://schemas.openxmlformats.org/officeDocument/2006/relationships/presProps" Target="presProps.xml"/><Relationship Id="rId28" Type="http://schemas.openxmlformats.org/officeDocument/2006/relationships/viewProps" Target="viewProps.xml"/><Relationship Id="rId29" Type="http://schemas.openxmlformats.org/officeDocument/2006/relationships/theme" Target="theme/theme1.xml"/><Relationship Id="rId3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1A66B4-7DB5-254E-9B45-3843CA7FCED9}" type="datetimeFigureOut">
              <a:rPr lang="es-ES" smtClean="0"/>
              <a:t>1/10/18</a:t>
            </a:fld>
            <a:endParaRPr lang="es-ES_tradnl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_tradnl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1C4D14-538B-0B42-A940-1CB8C913144C}" type="slidenum">
              <a:rPr lang="es-ES_tradnl" smtClean="0"/>
              <a:t>‹Nr.›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val="41260483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agpd.es/portalwebAGPD/temas/reglamento/common/pdf/guia_rgpd.pdf" TargetMode="Externa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sz="5400" b="1" dirty="0" smtClean="0"/>
              <a:t>EL RESPONSABLE DEL TRATAMIENTO</a:t>
            </a:r>
            <a:endParaRPr lang="en-US" sz="5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dirty="0" smtClean="0"/>
              <a:t>Curso de Protección de Datos</a:t>
            </a:r>
          </a:p>
          <a:p>
            <a:r>
              <a:rPr lang="es-ES_tradnl" dirty="0" smtClean="0"/>
              <a:t>Prof. </a:t>
            </a:r>
            <a:r>
              <a:rPr lang="es-ES_tradnl" dirty="0" smtClean="0"/>
              <a:t>Marcos A. L</a:t>
            </a:r>
            <a:r>
              <a:rPr lang="es-ES" dirty="0" err="1" smtClean="0"/>
              <a:t>ópez</a:t>
            </a:r>
            <a:r>
              <a:rPr lang="es-ES" dirty="0" smtClean="0"/>
              <a:t> Suárez</a:t>
            </a: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8400643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altLang="x-none" dirty="0" smtClean="0"/>
              <a:t> </a:t>
            </a:r>
            <a:endParaRPr lang="es-ES_tradnl" altLang="x-none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" altLang="x-none" sz="2400" dirty="0" smtClean="0"/>
              <a:t>La Agencia Española de Protección de Datos</a:t>
            </a:r>
          </a:p>
          <a:p>
            <a:pPr>
              <a:lnSpc>
                <a:spcPct val="90000"/>
              </a:lnSpc>
            </a:pPr>
            <a:r>
              <a:rPr lang="es-ES" altLang="x-none" sz="2400" dirty="0" smtClean="0"/>
              <a:t>Facultades de la autoridad de control</a:t>
            </a:r>
          </a:p>
          <a:p>
            <a:pPr>
              <a:lnSpc>
                <a:spcPct val="90000"/>
              </a:lnSpc>
            </a:pPr>
            <a:r>
              <a:rPr lang="es-ES" altLang="x-none" sz="2400" dirty="0" smtClean="0"/>
              <a:t>Multas</a:t>
            </a:r>
          </a:p>
          <a:p>
            <a:pPr>
              <a:lnSpc>
                <a:spcPct val="90000"/>
              </a:lnSpc>
            </a:pPr>
            <a:r>
              <a:rPr lang="es-ES" altLang="x-none" sz="2400" dirty="0" smtClean="0"/>
              <a:t>Responsabilidad civil</a:t>
            </a:r>
          </a:p>
          <a:p>
            <a:pPr>
              <a:lnSpc>
                <a:spcPct val="90000"/>
              </a:lnSpc>
            </a:pPr>
            <a:r>
              <a:rPr lang="es-ES" altLang="x-none" sz="2400" dirty="0" smtClean="0"/>
              <a:t>Responsabilidad penal</a:t>
            </a:r>
            <a:endParaRPr lang="es-ES" altLang="x-none" sz="2400" dirty="0"/>
          </a:p>
        </p:txBody>
      </p:sp>
    </p:spTree>
    <p:extLst>
      <p:ext uri="{BB962C8B-B14F-4D97-AF65-F5344CB8AC3E}">
        <p14:creationId xmlns:p14="http://schemas.microsoft.com/office/powerpoint/2010/main" val="445973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1271239" y="462776"/>
            <a:ext cx="9601200" cy="1485900"/>
          </a:xfrm>
        </p:spPr>
        <p:txBody>
          <a:bodyPr/>
          <a:lstStyle/>
          <a:p>
            <a:r>
              <a:rPr lang="es-ES" altLang="x-none" b="1" dirty="0">
                <a:solidFill>
                  <a:schemeClr val="tx1"/>
                </a:solidFill>
              </a:rPr>
              <a:t>I</a:t>
            </a:r>
            <a:r>
              <a:rPr lang="es-ES" altLang="x-none" b="1" dirty="0" smtClean="0">
                <a:solidFill>
                  <a:schemeClr val="tx1"/>
                </a:solidFill>
              </a:rPr>
              <a:t>. </a:t>
            </a:r>
            <a:r>
              <a:rPr lang="es-ES_tradnl" b="1" dirty="0" smtClean="0">
                <a:solidFill>
                  <a:schemeClr val="tx1"/>
                </a:solidFill>
              </a:rPr>
              <a:t>LA AGENCIA ESPAÑOLA DE PROTECCIÓN DE DATOS</a:t>
            </a:r>
            <a:endParaRPr lang="es-ES_tradnl" b="1" dirty="0">
              <a:solidFill>
                <a:schemeClr val="tx1"/>
              </a:solidFill>
            </a:endParaRP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6995" y="1948676"/>
            <a:ext cx="9601200" cy="3804424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es-ES_tradnl" altLang="x-none" sz="1800" dirty="0" smtClean="0"/>
              <a:t>La </a:t>
            </a:r>
            <a:r>
              <a:rPr lang="es-ES_tradnl" altLang="x-none" sz="1800" dirty="0"/>
              <a:t>supervisión del cumplimiento de los mandatos establecidos en la LOPD es función de la </a:t>
            </a:r>
            <a:r>
              <a:rPr lang="es-ES_tradnl" altLang="x-none" sz="1800" u="sng" dirty="0"/>
              <a:t>Agencia Española de Protección de Datos.</a:t>
            </a:r>
          </a:p>
          <a:p>
            <a:pPr>
              <a:lnSpc>
                <a:spcPct val="80000"/>
              </a:lnSpc>
            </a:pPr>
            <a:endParaRPr lang="es-ES" altLang="x-none" sz="1900" dirty="0"/>
          </a:p>
          <a:p>
            <a:pPr>
              <a:lnSpc>
                <a:spcPct val="80000"/>
              </a:lnSpc>
            </a:pPr>
            <a:r>
              <a:rPr lang="es-ES" altLang="x-none" sz="1800" dirty="0" smtClean="0"/>
              <a:t>Ente </a:t>
            </a:r>
            <a:r>
              <a:rPr lang="es-ES" altLang="x-none" sz="1800" dirty="0"/>
              <a:t>de Derecho Público con personalidad jurídica propia y plena capacidad pública y privada. </a:t>
            </a:r>
          </a:p>
          <a:p>
            <a:pPr>
              <a:lnSpc>
                <a:spcPct val="80000"/>
              </a:lnSpc>
            </a:pPr>
            <a:endParaRPr lang="es-ES" altLang="x-none" sz="1800" dirty="0" smtClean="0"/>
          </a:p>
          <a:p>
            <a:pPr>
              <a:lnSpc>
                <a:spcPct val="80000"/>
              </a:lnSpc>
            </a:pPr>
            <a:r>
              <a:rPr lang="es-ES" altLang="x-none" sz="1800" dirty="0" smtClean="0"/>
              <a:t>Actúa </a:t>
            </a:r>
            <a:r>
              <a:rPr lang="es-ES" altLang="x-none" sz="1800" dirty="0"/>
              <a:t>con independencia de las Administraciones Públicas en el ejercicio de sus funciones</a:t>
            </a:r>
            <a:r>
              <a:rPr lang="es-ES" altLang="x-none" sz="1800" dirty="0" smtClean="0"/>
              <a:t>.</a:t>
            </a:r>
          </a:p>
          <a:p>
            <a:pPr>
              <a:lnSpc>
                <a:spcPct val="80000"/>
              </a:lnSpc>
            </a:pPr>
            <a:endParaRPr lang="es-ES" altLang="x-none" sz="1800" dirty="0" smtClean="0"/>
          </a:p>
          <a:p>
            <a:pPr>
              <a:lnSpc>
                <a:spcPct val="80000"/>
              </a:lnSpc>
            </a:pPr>
            <a:r>
              <a:rPr lang="es-ES" altLang="x-none" sz="1800" dirty="0" smtClean="0"/>
              <a:t>Las agencia de protección de datos de Euskadi y Cataluña actúan sólo respecto de los ficheros y tratamientos realizados por las autoridades públicas en su comunidad.</a:t>
            </a:r>
            <a:endParaRPr lang="es-ES" altLang="x-none" sz="1800" dirty="0"/>
          </a:p>
          <a:p>
            <a:pPr>
              <a:lnSpc>
                <a:spcPct val="80000"/>
              </a:lnSpc>
            </a:pPr>
            <a:endParaRPr lang="es-ES" altLang="x-none" sz="1900" dirty="0"/>
          </a:p>
        </p:txBody>
      </p:sp>
      <p:sp>
        <p:nvSpPr>
          <p:cNvPr id="24" name="Título 1"/>
          <p:cNvSpPr txBox="1">
            <a:spLocks/>
          </p:cNvSpPr>
          <p:nvPr/>
        </p:nvSpPr>
        <p:spPr>
          <a:xfrm>
            <a:off x="1371600" y="1774903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b="1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endParaRPr lang="es-ES_tradnl" b="1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88202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1271239" y="462776"/>
            <a:ext cx="9601200" cy="1485900"/>
          </a:xfrm>
        </p:spPr>
        <p:txBody>
          <a:bodyPr/>
          <a:lstStyle/>
          <a:p>
            <a:r>
              <a:rPr lang="es-ES" altLang="x-none" b="1" dirty="0" smtClean="0">
                <a:solidFill>
                  <a:schemeClr val="tx1"/>
                </a:solidFill>
              </a:rPr>
              <a:t>II. </a:t>
            </a:r>
            <a:r>
              <a:rPr lang="es-ES_tradnl" b="1" dirty="0">
                <a:solidFill>
                  <a:schemeClr val="tx1"/>
                </a:solidFill>
              </a:rPr>
              <a:t>FACULTADES DE LA AUTORIDAD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6995" y="1948676"/>
            <a:ext cx="9601200" cy="3804424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es-ES" altLang="x-none" sz="1900" dirty="0" smtClean="0"/>
              <a:t>La AEPD dispone de los siguientes “poderes correctivos” (art. 58):</a:t>
            </a:r>
          </a:p>
          <a:p>
            <a:pPr marL="744048">
              <a:buFont typeface="+mj-lt"/>
              <a:buAutoNum type="alphaLcParenR"/>
            </a:pPr>
            <a:r>
              <a:rPr lang="es-ES_tradnl" sz="1800" dirty="0" smtClean="0">
                <a:solidFill>
                  <a:schemeClr val="tx1"/>
                </a:solidFill>
              </a:rPr>
              <a:t>sancionar </a:t>
            </a:r>
            <a:r>
              <a:rPr lang="es-ES_tradnl" sz="1800" dirty="0">
                <a:solidFill>
                  <a:schemeClr val="tx1"/>
                </a:solidFill>
              </a:rPr>
              <a:t>a todo responsable </a:t>
            </a:r>
            <a:r>
              <a:rPr lang="es-ES_tradnl" sz="1800" dirty="0" smtClean="0">
                <a:solidFill>
                  <a:schemeClr val="tx1"/>
                </a:solidFill>
              </a:rPr>
              <a:t>con </a:t>
            </a:r>
            <a:r>
              <a:rPr lang="es-ES_tradnl" sz="1800" dirty="0">
                <a:solidFill>
                  <a:schemeClr val="tx1"/>
                </a:solidFill>
              </a:rPr>
              <a:t>una </a:t>
            </a:r>
            <a:r>
              <a:rPr lang="es-ES_tradnl" sz="1800" b="1" dirty="0">
                <a:solidFill>
                  <a:schemeClr val="tx1"/>
                </a:solidFill>
              </a:rPr>
              <a:t>advertencia</a:t>
            </a:r>
            <a:r>
              <a:rPr lang="es-ES_tradnl" sz="1800" dirty="0">
                <a:solidFill>
                  <a:schemeClr val="tx1"/>
                </a:solidFill>
              </a:rPr>
              <a:t> cuando las operaciones de tratamiento previstas puedan infringir lo dispuesto en el presente Reglamento;</a:t>
            </a:r>
          </a:p>
          <a:p>
            <a:pPr marL="744048">
              <a:buFont typeface="+mj-lt"/>
              <a:buAutoNum type="alphaLcParenR"/>
            </a:pPr>
            <a:r>
              <a:rPr lang="es-ES_tradnl" sz="1800" dirty="0" smtClean="0">
                <a:solidFill>
                  <a:schemeClr val="tx1"/>
                </a:solidFill>
              </a:rPr>
              <a:t>sancionar </a:t>
            </a:r>
            <a:r>
              <a:rPr lang="es-ES_tradnl" sz="1800" dirty="0">
                <a:solidFill>
                  <a:schemeClr val="tx1"/>
                </a:solidFill>
              </a:rPr>
              <a:t>a todo responsable </a:t>
            </a:r>
            <a:r>
              <a:rPr lang="es-ES_tradnl" sz="1800" dirty="0" smtClean="0">
                <a:solidFill>
                  <a:schemeClr val="tx1"/>
                </a:solidFill>
              </a:rPr>
              <a:t>con </a:t>
            </a:r>
            <a:r>
              <a:rPr lang="es-ES_tradnl" sz="1800" b="1" dirty="0">
                <a:solidFill>
                  <a:schemeClr val="tx1"/>
                </a:solidFill>
              </a:rPr>
              <a:t>apercibimiento</a:t>
            </a:r>
            <a:r>
              <a:rPr lang="es-ES_tradnl" sz="1800" dirty="0">
                <a:solidFill>
                  <a:schemeClr val="tx1"/>
                </a:solidFill>
              </a:rPr>
              <a:t> cuando las operaciones de tratamiento hayan infringido lo dispuesto en el presente Reglamento;</a:t>
            </a:r>
          </a:p>
          <a:p>
            <a:pPr marL="744048">
              <a:buFont typeface="+mj-lt"/>
              <a:buAutoNum type="alphaLcParenR"/>
            </a:pPr>
            <a:r>
              <a:rPr lang="es-ES_tradnl" sz="1800" b="1" dirty="0" smtClean="0">
                <a:solidFill>
                  <a:schemeClr val="tx1"/>
                </a:solidFill>
              </a:rPr>
              <a:t>ordenar</a:t>
            </a:r>
            <a:r>
              <a:rPr lang="es-ES_tradnl" sz="1800" dirty="0" smtClean="0">
                <a:solidFill>
                  <a:schemeClr val="tx1"/>
                </a:solidFill>
              </a:rPr>
              <a:t> </a:t>
            </a:r>
            <a:r>
              <a:rPr lang="es-ES_tradnl" sz="1800" dirty="0">
                <a:solidFill>
                  <a:schemeClr val="tx1"/>
                </a:solidFill>
              </a:rPr>
              <a:t>al responsable </a:t>
            </a:r>
            <a:r>
              <a:rPr lang="es-ES_tradnl" sz="1800" dirty="0" smtClean="0">
                <a:solidFill>
                  <a:schemeClr val="tx1"/>
                </a:solidFill>
              </a:rPr>
              <a:t>que </a:t>
            </a:r>
            <a:r>
              <a:rPr lang="es-ES_tradnl" sz="1800" b="1" dirty="0">
                <a:solidFill>
                  <a:schemeClr val="tx1"/>
                </a:solidFill>
              </a:rPr>
              <a:t>atiendan las solicitudes de ejercicio de los derechos</a:t>
            </a:r>
            <a:r>
              <a:rPr lang="es-ES_tradnl" sz="1800" dirty="0">
                <a:solidFill>
                  <a:schemeClr val="tx1"/>
                </a:solidFill>
              </a:rPr>
              <a:t> del </a:t>
            </a:r>
            <a:r>
              <a:rPr lang="es-ES_tradnl" sz="1800" dirty="0" smtClean="0">
                <a:solidFill>
                  <a:schemeClr val="tx1"/>
                </a:solidFill>
              </a:rPr>
              <a:t>interesado;</a:t>
            </a:r>
            <a:endParaRPr lang="es-ES_tradnl" sz="1800" dirty="0">
              <a:solidFill>
                <a:schemeClr val="tx1"/>
              </a:solidFill>
            </a:endParaRPr>
          </a:p>
          <a:p>
            <a:pPr marL="744048">
              <a:buFont typeface="+mj-lt"/>
              <a:buAutoNum type="alphaLcParenR"/>
            </a:pPr>
            <a:r>
              <a:rPr lang="es-ES_tradnl" sz="1800" b="1" dirty="0" smtClean="0">
                <a:solidFill>
                  <a:schemeClr val="tx1"/>
                </a:solidFill>
              </a:rPr>
              <a:t>ordenar</a:t>
            </a:r>
            <a:r>
              <a:rPr lang="es-ES_tradnl" sz="1800" dirty="0" smtClean="0">
                <a:solidFill>
                  <a:schemeClr val="tx1"/>
                </a:solidFill>
              </a:rPr>
              <a:t> </a:t>
            </a:r>
            <a:r>
              <a:rPr lang="es-ES_tradnl" sz="1800" dirty="0">
                <a:solidFill>
                  <a:schemeClr val="tx1"/>
                </a:solidFill>
              </a:rPr>
              <a:t>al responsable </a:t>
            </a:r>
            <a:r>
              <a:rPr lang="es-ES_tradnl" sz="1800" dirty="0" smtClean="0">
                <a:solidFill>
                  <a:schemeClr val="tx1"/>
                </a:solidFill>
              </a:rPr>
              <a:t>que </a:t>
            </a:r>
            <a:r>
              <a:rPr lang="es-ES_tradnl" sz="1800" dirty="0">
                <a:solidFill>
                  <a:schemeClr val="tx1"/>
                </a:solidFill>
              </a:rPr>
              <a:t>las operaciones de tratamiento </a:t>
            </a:r>
            <a:r>
              <a:rPr lang="es-ES_tradnl" sz="1800" b="1" dirty="0">
                <a:solidFill>
                  <a:schemeClr val="tx1"/>
                </a:solidFill>
              </a:rPr>
              <a:t>se ajusten </a:t>
            </a:r>
            <a:r>
              <a:rPr lang="es-ES_tradnl" sz="1800" dirty="0">
                <a:solidFill>
                  <a:schemeClr val="tx1"/>
                </a:solidFill>
              </a:rPr>
              <a:t>a las disposiciones del presente Reglamento, cuando proceda, </a:t>
            </a:r>
            <a:r>
              <a:rPr lang="es-ES_tradnl" sz="1800" b="1" dirty="0">
                <a:solidFill>
                  <a:schemeClr val="tx1"/>
                </a:solidFill>
              </a:rPr>
              <a:t>de una determinada manera </a:t>
            </a:r>
            <a:r>
              <a:rPr lang="es-ES_tradnl" sz="1800" dirty="0">
                <a:solidFill>
                  <a:schemeClr val="tx1"/>
                </a:solidFill>
              </a:rPr>
              <a:t>y dentro de un plazo especificado;</a:t>
            </a:r>
          </a:p>
          <a:p>
            <a:pPr>
              <a:lnSpc>
                <a:spcPct val="80000"/>
              </a:lnSpc>
            </a:pPr>
            <a:endParaRPr lang="es-ES" altLang="x-none" sz="1900" dirty="0"/>
          </a:p>
        </p:txBody>
      </p:sp>
      <p:sp>
        <p:nvSpPr>
          <p:cNvPr id="24" name="Título 1"/>
          <p:cNvSpPr txBox="1">
            <a:spLocks/>
          </p:cNvSpPr>
          <p:nvPr/>
        </p:nvSpPr>
        <p:spPr>
          <a:xfrm>
            <a:off x="1371600" y="1774903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b="1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endParaRPr lang="es-ES_tradnl" b="1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496204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" altLang="x-none" b="1" dirty="0" smtClean="0"/>
              <a:t> </a:t>
            </a:r>
            <a:endParaRPr lang="es-ES" altLang="x-none" b="1" dirty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71600" y="2062976"/>
            <a:ext cx="9601200" cy="3804424"/>
          </a:xfrm>
        </p:spPr>
        <p:txBody>
          <a:bodyPr>
            <a:normAutofit fontScale="92500" lnSpcReduction="10000"/>
          </a:bodyPr>
          <a:lstStyle/>
          <a:p>
            <a:pPr>
              <a:buFont typeface="+mj-lt"/>
              <a:buAutoNum type="alphaLcParenR" startAt="5"/>
            </a:pPr>
            <a:r>
              <a:rPr lang="es-ES_tradnl" sz="1800" dirty="0" smtClean="0"/>
              <a:t>ordenar </a:t>
            </a:r>
            <a:r>
              <a:rPr lang="es-ES_tradnl" sz="1800" dirty="0"/>
              <a:t>al responsable del tratamiento que </a:t>
            </a:r>
            <a:r>
              <a:rPr lang="es-ES_tradnl" sz="1800" b="1" dirty="0"/>
              <a:t>comunique</a:t>
            </a:r>
            <a:r>
              <a:rPr lang="es-ES_tradnl" sz="1800" dirty="0"/>
              <a:t> al interesado las violaciones de la seguridad de los datos personales;</a:t>
            </a:r>
          </a:p>
          <a:p>
            <a:pPr>
              <a:buFont typeface="+mj-lt"/>
              <a:buAutoNum type="alphaLcParenR" startAt="5"/>
            </a:pPr>
            <a:r>
              <a:rPr lang="es-ES_tradnl" sz="1800" dirty="0" smtClean="0"/>
              <a:t>imponer </a:t>
            </a:r>
            <a:r>
              <a:rPr lang="es-ES_tradnl" sz="1800" dirty="0"/>
              <a:t>una </a:t>
            </a:r>
            <a:r>
              <a:rPr lang="es-ES_tradnl" sz="1800" b="1" dirty="0"/>
              <a:t>limitación temporal o definitiva del tratamiento</a:t>
            </a:r>
            <a:r>
              <a:rPr lang="es-ES_tradnl" sz="1800" dirty="0"/>
              <a:t>, incluida su prohibición;</a:t>
            </a:r>
          </a:p>
          <a:p>
            <a:pPr>
              <a:buFont typeface="+mj-lt"/>
              <a:buAutoNum type="alphaLcParenR" startAt="5"/>
            </a:pPr>
            <a:r>
              <a:rPr lang="es-ES_tradnl" sz="1800" dirty="0" smtClean="0">
                <a:solidFill>
                  <a:schemeClr val="tx1"/>
                </a:solidFill>
              </a:rPr>
              <a:t>ordenar </a:t>
            </a:r>
            <a:r>
              <a:rPr lang="es-ES_tradnl" sz="1800" dirty="0">
                <a:solidFill>
                  <a:schemeClr val="tx1"/>
                </a:solidFill>
              </a:rPr>
              <a:t>la </a:t>
            </a:r>
            <a:r>
              <a:rPr lang="es-ES_tradnl" sz="1800" b="1" dirty="0">
                <a:solidFill>
                  <a:schemeClr val="tx1"/>
                </a:solidFill>
              </a:rPr>
              <a:t>rectificación</a:t>
            </a:r>
            <a:r>
              <a:rPr lang="es-ES_tradnl" sz="1800" dirty="0">
                <a:solidFill>
                  <a:schemeClr val="tx1"/>
                </a:solidFill>
              </a:rPr>
              <a:t> o </a:t>
            </a:r>
            <a:r>
              <a:rPr lang="es-ES_tradnl" sz="1800" b="1" dirty="0">
                <a:solidFill>
                  <a:schemeClr val="tx1"/>
                </a:solidFill>
              </a:rPr>
              <a:t>supresión</a:t>
            </a:r>
            <a:r>
              <a:rPr lang="es-ES_tradnl" sz="1800" dirty="0">
                <a:solidFill>
                  <a:schemeClr val="tx1"/>
                </a:solidFill>
              </a:rPr>
              <a:t> de datos personales o la </a:t>
            </a:r>
            <a:r>
              <a:rPr lang="es-ES_tradnl" sz="1800" b="1" dirty="0">
                <a:solidFill>
                  <a:schemeClr val="tx1"/>
                </a:solidFill>
              </a:rPr>
              <a:t>limitación</a:t>
            </a:r>
            <a:r>
              <a:rPr lang="es-ES_tradnl" sz="1800" dirty="0">
                <a:solidFill>
                  <a:schemeClr val="tx1"/>
                </a:solidFill>
              </a:rPr>
              <a:t> de tratamiento </a:t>
            </a:r>
            <a:endParaRPr lang="es-ES_tradnl" sz="1800" dirty="0" smtClean="0">
              <a:solidFill>
                <a:schemeClr val="tx1"/>
              </a:solidFill>
            </a:endParaRPr>
          </a:p>
          <a:p>
            <a:pPr marL="744048" lvl="1"/>
            <a:r>
              <a:rPr lang="es-ES_tradnl" sz="1800" dirty="0" smtClean="0">
                <a:solidFill>
                  <a:schemeClr val="tx1"/>
                </a:solidFill>
              </a:rPr>
              <a:t>y </a:t>
            </a:r>
            <a:r>
              <a:rPr lang="es-ES_tradnl" sz="1800" dirty="0">
                <a:solidFill>
                  <a:schemeClr val="tx1"/>
                </a:solidFill>
              </a:rPr>
              <a:t>la notificación de dichas medidas a los destinatarios a quienes se hayan comunicado datos </a:t>
            </a:r>
            <a:r>
              <a:rPr lang="es-ES_tradnl" sz="1800" dirty="0" smtClean="0">
                <a:solidFill>
                  <a:schemeClr val="tx1"/>
                </a:solidFill>
              </a:rPr>
              <a:t>personales</a:t>
            </a:r>
            <a:endParaRPr lang="es-ES_tradnl" sz="1800" dirty="0">
              <a:solidFill>
                <a:schemeClr val="tx1"/>
              </a:solidFill>
            </a:endParaRPr>
          </a:p>
          <a:p>
            <a:pPr>
              <a:buFont typeface="+mj-lt"/>
              <a:buAutoNum type="alphaLcParenR" startAt="5"/>
            </a:pPr>
            <a:r>
              <a:rPr lang="es-ES_tradnl" sz="1800" dirty="0" smtClean="0"/>
              <a:t>retirar </a:t>
            </a:r>
            <a:r>
              <a:rPr lang="es-ES_tradnl" sz="1800" dirty="0"/>
              <a:t>una certificación u ordenar al organismo de certificación que retire una certificación emitida con arreglo a los artículos 42 y 43, </a:t>
            </a:r>
            <a:endParaRPr lang="es-ES_tradnl" sz="1800" dirty="0" smtClean="0"/>
          </a:p>
          <a:p>
            <a:pPr marL="744048" lvl="1"/>
            <a:r>
              <a:rPr lang="es-ES_tradnl" sz="1800" dirty="0" smtClean="0"/>
              <a:t>u </a:t>
            </a:r>
            <a:r>
              <a:rPr lang="es-ES_tradnl" sz="1800" dirty="0"/>
              <a:t>ordenar al organismo de certificación que no se emita una </a:t>
            </a:r>
            <a:r>
              <a:rPr lang="es-ES_tradnl" sz="1800" dirty="0" smtClean="0"/>
              <a:t>certificación</a:t>
            </a:r>
            <a:endParaRPr lang="es-ES_tradnl" sz="1800" dirty="0"/>
          </a:p>
          <a:p>
            <a:pPr>
              <a:buFont typeface="+mj-lt"/>
              <a:buAutoNum type="alphaLcParenR" startAt="5"/>
            </a:pPr>
            <a:r>
              <a:rPr lang="es-ES_tradnl" sz="1800" dirty="0" smtClean="0"/>
              <a:t>imponer </a:t>
            </a:r>
            <a:r>
              <a:rPr lang="es-ES_tradnl" sz="1800" dirty="0"/>
              <a:t>una </a:t>
            </a:r>
            <a:r>
              <a:rPr lang="es-ES_tradnl" sz="1800" b="1" dirty="0"/>
              <a:t>multa administrativa </a:t>
            </a:r>
            <a:endParaRPr lang="es-ES_tradnl" sz="1800" b="1" dirty="0" smtClean="0"/>
          </a:p>
          <a:p>
            <a:pPr>
              <a:buFont typeface="+mj-lt"/>
              <a:buAutoNum type="alphaLcParenR" startAt="5"/>
            </a:pPr>
            <a:r>
              <a:rPr lang="es-ES_tradnl" sz="1800" dirty="0" smtClean="0"/>
              <a:t>ordenar </a:t>
            </a:r>
            <a:r>
              <a:rPr lang="es-ES_tradnl" sz="1800" dirty="0"/>
              <a:t>la </a:t>
            </a:r>
            <a:r>
              <a:rPr lang="es-ES_tradnl" sz="1800" b="1" dirty="0"/>
              <a:t>suspensión de los flujos de datos</a:t>
            </a:r>
            <a:r>
              <a:rPr lang="es-ES_tradnl" sz="1800" dirty="0"/>
              <a:t> hacia un destinatario situado en un tercer país o hacia una organización internacional.</a:t>
            </a:r>
          </a:p>
          <a:p>
            <a:pPr>
              <a:lnSpc>
                <a:spcPct val="80000"/>
              </a:lnSpc>
            </a:pPr>
            <a:endParaRPr lang="es-ES" altLang="x-none" sz="1900" dirty="0"/>
          </a:p>
        </p:txBody>
      </p:sp>
    </p:spTree>
    <p:extLst>
      <p:ext uri="{BB962C8B-B14F-4D97-AF65-F5344CB8AC3E}">
        <p14:creationId xmlns:p14="http://schemas.microsoft.com/office/powerpoint/2010/main" val="139234415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 smtClean="0">
                <a:solidFill>
                  <a:schemeClr val="tx1"/>
                </a:solidFill>
              </a:rPr>
              <a:t>III. MULTAS</a:t>
            </a:r>
            <a:endParaRPr lang="es-ES_tradnl" b="1" dirty="0">
              <a:solidFill>
                <a:schemeClr val="tx1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 lnSpcReduction="10000"/>
          </a:bodyPr>
          <a:lstStyle/>
          <a:p>
            <a:pPr>
              <a:lnSpc>
                <a:spcPct val="90000"/>
              </a:lnSpc>
            </a:pPr>
            <a:r>
              <a:rPr lang="es-ES_tradnl" sz="2400" dirty="0" smtClean="0"/>
              <a:t>La autoridad </a:t>
            </a:r>
            <a:r>
              <a:rPr lang="es-ES_tradnl" sz="2400" dirty="0"/>
              <a:t>de control </a:t>
            </a:r>
            <a:r>
              <a:rPr lang="es-ES_tradnl" sz="2400" dirty="0" smtClean="0"/>
              <a:t>debe imponer </a:t>
            </a:r>
            <a:r>
              <a:rPr lang="es-ES_tradnl" sz="2400" dirty="0"/>
              <a:t>multas administrativas </a:t>
            </a:r>
            <a:r>
              <a:rPr lang="es-ES_tradnl" sz="2400" dirty="0" smtClean="0"/>
              <a:t>por </a:t>
            </a:r>
            <a:r>
              <a:rPr lang="es-ES_tradnl" sz="2400" dirty="0"/>
              <a:t>las infracciones del presente Reglamento </a:t>
            </a:r>
            <a:r>
              <a:rPr lang="es-ES_tradnl" sz="2400" dirty="0" smtClean="0"/>
              <a:t>que sean </a:t>
            </a:r>
            <a:r>
              <a:rPr lang="es-ES_tradnl" sz="2400" dirty="0"/>
              <a:t>en cada caso individual </a:t>
            </a:r>
            <a:r>
              <a:rPr lang="es-ES_tradnl" sz="2400" b="1" dirty="0"/>
              <a:t>efectivas</a:t>
            </a:r>
            <a:r>
              <a:rPr lang="es-ES_tradnl" sz="2400" dirty="0"/>
              <a:t>, </a:t>
            </a:r>
            <a:r>
              <a:rPr lang="es-ES_tradnl" sz="2400" b="1" dirty="0"/>
              <a:t>proporcionadas</a:t>
            </a:r>
            <a:r>
              <a:rPr lang="es-ES_tradnl" sz="2400" dirty="0"/>
              <a:t> y </a:t>
            </a:r>
            <a:r>
              <a:rPr lang="es-ES_tradnl" sz="2400" b="1" dirty="0" smtClean="0"/>
              <a:t>disuasorias</a:t>
            </a:r>
            <a:r>
              <a:rPr lang="es-ES_tradnl" sz="2400" dirty="0" smtClean="0"/>
              <a:t> </a:t>
            </a:r>
            <a:r>
              <a:rPr lang="es-ES" altLang="x-none" sz="2100" dirty="0" smtClean="0"/>
              <a:t>(art. 83)</a:t>
            </a:r>
          </a:p>
          <a:p>
            <a:pPr>
              <a:lnSpc>
                <a:spcPct val="90000"/>
              </a:lnSpc>
            </a:pPr>
            <a:r>
              <a:rPr lang="es-ES" altLang="x-none" sz="2400" dirty="0" smtClean="0"/>
              <a:t>Para valorar el importe de la sanción, se deberán tener en cuenta circunstancias tales como:</a:t>
            </a:r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" altLang="x-none" sz="1900" dirty="0" smtClean="0"/>
              <a:t> </a:t>
            </a:r>
            <a:r>
              <a:rPr lang="es-ES_tradnl" sz="1900" dirty="0"/>
              <a:t>la naturaleza, gravedad y duración de la </a:t>
            </a:r>
            <a:r>
              <a:rPr lang="es-ES_tradnl" sz="1900" dirty="0" smtClean="0"/>
              <a:t>infracción</a:t>
            </a:r>
            <a:endParaRPr lang="es-ES_tradnl" sz="1900" dirty="0"/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_tradnl" sz="1900" dirty="0"/>
              <a:t>la intencionalidad o negligencia en la infracción</a:t>
            </a:r>
            <a:r>
              <a:rPr lang="es-ES_tradnl" sz="1900" dirty="0" smtClean="0"/>
              <a:t>;</a:t>
            </a:r>
          </a:p>
          <a:p>
            <a:pPr marL="756000">
              <a:lnSpc>
                <a:spcPct val="90000"/>
              </a:lnSpc>
              <a:buFont typeface="+mj-lt"/>
              <a:buAutoNum type="alphaLcParenR"/>
            </a:pPr>
            <a:r>
              <a:rPr lang="es-ES_tradnl" sz="1800" dirty="0"/>
              <a:t>cualquier medida tomada por el responsable o encargado del tratamiento para paliar los daños y perjuicios sufridos por los interesados </a:t>
            </a:r>
            <a:endParaRPr lang="es-ES_tradnl" sz="1900" dirty="0"/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_tradnl" sz="1900" dirty="0"/>
              <a:t>el grado de responsabilidad del responsable o del encargado del tratamiento, habida cuenta de las medidas técnicas u organizativas que hayan aplicado </a:t>
            </a:r>
            <a:endParaRPr lang="es-ES_tradnl" sz="1900" dirty="0" smtClean="0"/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_tradnl" altLang="x-none" sz="1900" dirty="0"/>
              <a:t>l</a:t>
            </a:r>
            <a:r>
              <a:rPr lang="es-ES_tradnl" altLang="x-none" sz="1900" dirty="0" smtClean="0"/>
              <a:t>os antecedentes del responsable</a:t>
            </a:r>
            <a:endParaRPr lang="es-ES" altLang="x-none" sz="1900" dirty="0"/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_tradnl" sz="1900" dirty="0"/>
              <a:t>las categorías de los datos de carácter personal afectados por la infracción;</a:t>
            </a:r>
          </a:p>
          <a:p>
            <a:pPr>
              <a:lnSpc>
                <a:spcPct val="90000"/>
              </a:lnSpc>
            </a:pPr>
            <a:endParaRPr lang="es-ES_tradnl" altLang="x-none" sz="2800" dirty="0" smtClean="0"/>
          </a:p>
        </p:txBody>
      </p:sp>
    </p:spTree>
    <p:extLst>
      <p:ext uri="{BB962C8B-B14F-4D97-AF65-F5344CB8AC3E}">
        <p14:creationId xmlns:p14="http://schemas.microsoft.com/office/powerpoint/2010/main" val="39511824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 smtClean="0">
                <a:solidFill>
                  <a:schemeClr val="tx1"/>
                </a:solidFill>
              </a:rPr>
              <a:t>Cuantía</a:t>
            </a:r>
            <a:endParaRPr lang="es-ES_tradnl" b="1" dirty="0">
              <a:solidFill>
                <a:schemeClr val="tx1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" sz="2400" dirty="0" smtClean="0"/>
              <a:t>El importe de las multas se fija dentro de las siguiente horquilla (art. 83):</a:t>
            </a:r>
          </a:p>
          <a:p>
            <a:pPr marL="457200" indent="-457200">
              <a:lnSpc>
                <a:spcPct val="90000"/>
              </a:lnSpc>
              <a:buFont typeface="+mj-lt"/>
              <a:buAutoNum type="alphaLcParenR"/>
            </a:pPr>
            <a:r>
              <a:rPr lang="es-ES" sz="2400" dirty="0"/>
              <a:t>10 </a:t>
            </a:r>
            <a:r>
              <a:rPr lang="es-ES" sz="2400" dirty="0" smtClean="0"/>
              <a:t>M</a:t>
            </a:r>
            <a:r>
              <a:rPr lang="es-ES" sz="2400" dirty="0"/>
              <a:t> EUR como máximo o, tratándose de una empresa, de una cuantía equivalente al 2 % como máximo del volumen de negocio total anual global del ejercicio financiero </a:t>
            </a:r>
            <a:r>
              <a:rPr lang="es-ES" sz="2400" dirty="0" smtClean="0"/>
              <a:t>anterior (optándose por la de mayor cuantía)</a:t>
            </a:r>
          </a:p>
          <a:p>
            <a:pPr marL="802350" lvl="1" indent="-514350">
              <a:lnSpc>
                <a:spcPct val="90000"/>
              </a:lnSpc>
              <a:buFont typeface="+mj-lt"/>
              <a:buAutoNum type="romanLcPeriod"/>
            </a:pPr>
            <a:r>
              <a:rPr lang="es-ES" altLang="x-none" sz="2100" dirty="0"/>
              <a:t>c</a:t>
            </a:r>
            <a:r>
              <a:rPr lang="es-ES" altLang="x-none" sz="2100" dirty="0" smtClean="0"/>
              <a:t>onsentimiento menores</a:t>
            </a:r>
          </a:p>
          <a:p>
            <a:pPr marL="802350" lvl="1" indent="-514350">
              <a:lnSpc>
                <a:spcPct val="90000"/>
              </a:lnSpc>
              <a:buFont typeface="+mj-lt"/>
              <a:buAutoNum type="romanLcPeriod"/>
            </a:pPr>
            <a:r>
              <a:rPr lang="es-ES" altLang="x-none" sz="2100" dirty="0" smtClean="0"/>
              <a:t>tratamiento que no requiere identificación</a:t>
            </a:r>
          </a:p>
          <a:p>
            <a:pPr marL="802350" lvl="1" indent="-514350">
              <a:lnSpc>
                <a:spcPct val="90000"/>
              </a:lnSpc>
              <a:buFont typeface="+mj-lt"/>
              <a:buAutoNum type="romanLcPeriod"/>
            </a:pPr>
            <a:r>
              <a:rPr lang="es-ES" altLang="x-none" sz="2100" dirty="0" smtClean="0"/>
              <a:t>incumplimiento de las obligaciones generales del responsable (encargo de tratamiento, seguridad, auto-evaluaciones) y </a:t>
            </a:r>
          </a:p>
          <a:p>
            <a:pPr marL="802350" lvl="1" indent="-514350">
              <a:lnSpc>
                <a:spcPct val="90000"/>
              </a:lnSpc>
              <a:buFont typeface="+mj-lt"/>
              <a:buAutoNum type="romanLcPeriod"/>
            </a:pPr>
            <a:r>
              <a:rPr lang="es-ES" altLang="x-none" sz="2100" dirty="0" smtClean="0"/>
              <a:t>certificación</a:t>
            </a:r>
          </a:p>
        </p:txBody>
      </p:sp>
    </p:spTree>
    <p:extLst>
      <p:ext uri="{BB962C8B-B14F-4D97-AF65-F5344CB8AC3E}">
        <p14:creationId xmlns:p14="http://schemas.microsoft.com/office/powerpoint/2010/main" val="7177165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endParaRPr lang="es-ES_tradnl" b="1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/>
          </a:bodyPr>
          <a:lstStyle/>
          <a:p>
            <a:pPr marL="457200" indent="-457200">
              <a:lnSpc>
                <a:spcPct val="90000"/>
              </a:lnSpc>
              <a:buFont typeface="+mj-lt"/>
              <a:buAutoNum type="alphaLcParenR" startAt="2"/>
            </a:pPr>
            <a:r>
              <a:rPr lang="es-ES" sz="2400" dirty="0" smtClean="0"/>
              <a:t>20</a:t>
            </a:r>
            <a:r>
              <a:rPr lang="es-ES" sz="2400" dirty="0"/>
              <a:t> </a:t>
            </a:r>
            <a:r>
              <a:rPr lang="es-ES" sz="2400" dirty="0" smtClean="0"/>
              <a:t>M</a:t>
            </a:r>
            <a:r>
              <a:rPr lang="es-ES" sz="2400" dirty="0"/>
              <a:t> EUR como máximo o, tratándose de una empresa, de una cuantía equivalente al 4 % como máximo del volumen de negocio total anual global del ejercicio financiero </a:t>
            </a:r>
            <a:r>
              <a:rPr lang="es-ES" sz="2400" dirty="0" smtClean="0"/>
              <a:t>anterior (optándose por la mayor):</a:t>
            </a:r>
          </a:p>
          <a:p>
            <a:pPr marL="751500" lvl="1" indent="-571500">
              <a:lnSpc>
                <a:spcPct val="90000"/>
              </a:lnSpc>
              <a:buFont typeface="+mj-lt"/>
              <a:buAutoNum type="romanLcPeriod"/>
            </a:pPr>
            <a:r>
              <a:rPr lang="es-ES" sz="2100" i="0" dirty="0" smtClean="0"/>
              <a:t>los </a:t>
            </a:r>
            <a:r>
              <a:rPr lang="es-ES" sz="2100" i="0" dirty="0"/>
              <a:t>principios básicos para el tratamiento, incluidas las condiciones para el </a:t>
            </a:r>
            <a:r>
              <a:rPr lang="es-ES" sz="2100" i="0" dirty="0" smtClean="0"/>
              <a:t>consentimiento</a:t>
            </a:r>
          </a:p>
          <a:p>
            <a:pPr marL="751500" lvl="1" indent="-571500">
              <a:lnSpc>
                <a:spcPct val="90000"/>
              </a:lnSpc>
              <a:buFont typeface="+mj-lt"/>
              <a:buAutoNum type="romanLcPeriod"/>
            </a:pPr>
            <a:r>
              <a:rPr lang="es-ES" sz="2100" i="0" dirty="0"/>
              <a:t>los derechos de los interesados </a:t>
            </a:r>
            <a:endParaRPr lang="es-ES" sz="2100" i="0" dirty="0" smtClean="0"/>
          </a:p>
          <a:p>
            <a:pPr marL="751500" lvl="1" indent="-571500">
              <a:lnSpc>
                <a:spcPct val="90000"/>
              </a:lnSpc>
              <a:buFont typeface="+mj-lt"/>
              <a:buAutoNum type="romanLcPeriod"/>
            </a:pPr>
            <a:r>
              <a:rPr lang="es-ES" sz="2100" i="0" dirty="0"/>
              <a:t>las transferencias de datos </a:t>
            </a:r>
            <a:r>
              <a:rPr lang="es-ES" sz="2100" i="0" dirty="0" smtClean="0"/>
              <a:t>personales fuera de la UE</a:t>
            </a:r>
          </a:p>
          <a:p>
            <a:pPr marL="751500" lvl="1" indent="-571500">
              <a:lnSpc>
                <a:spcPct val="90000"/>
              </a:lnSpc>
              <a:buFont typeface="+mj-lt"/>
              <a:buAutoNum type="romanLcPeriod"/>
            </a:pPr>
            <a:r>
              <a:rPr lang="es-ES" sz="2100" i="0" dirty="0"/>
              <a:t>el incumplimiento de una </a:t>
            </a:r>
            <a:r>
              <a:rPr lang="es-ES" sz="2100" i="0" dirty="0" smtClean="0"/>
              <a:t>resolución de la autoridad de control</a:t>
            </a:r>
            <a:endParaRPr lang="es-ES" sz="2100" dirty="0" smtClean="0"/>
          </a:p>
          <a:p>
            <a:pPr>
              <a:lnSpc>
                <a:spcPct val="90000"/>
              </a:lnSpc>
            </a:pPr>
            <a:endParaRPr lang="es-ES" sz="2800" dirty="0" smtClean="0"/>
          </a:p>
        </p:txBody>
      </p:sp>
    </p:spTree>
    <p:extLst>
      <p:ext uri="{BB962C8B-B14F-4D97-AF65-F5344CB8AC3E}">
        <p14:creationId xmlns:p14="http://schemas.microsoft.com/office/powerpoint/2010/main" val="116908100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 smtClean="0">
                <a:solidFill>
                  <a:schemeClr val="tx1"/>
                </a:solidFill>
              </a:rPr>
              <a:t>IV. RESPONSABILIDAD CIVIL</a:t>
            </a:r>
            <a:endParaRPr lang="es-ES_tradnl" b="1" dirty="0">
              <a:solidFill>
                <a:schemeClr val="tx1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_tradnl" sz="2400" dirty="0"/>
              <a:t>Toda persona que haya sufrido daños y perjuicios materiales o inmateriales como consecuencia de una infracción del </a:t>
            </a:r>
            <a:r>
              <a:rPr lang="es-ES_tradnl" sz="2400" dirty="0" smtClean="0"/>
              <a:t>RGPD tiene </a:t>
            </a:r>
            <a:r>
              <a:rPr lang="es-ES_tradnl" sz="2400" dirty="0"/>
              <a:t>derecho a recibir del responsable </a:t>
            </a:r>
            <a:r>
              <a:rPr lang="es-ES_tradnl" sz="2400" dirty="0" smtClean="0"/>
              <a:t>una </a:t>
            </a:r>
            <a:r>
              <a:rPr lang="es-ES_tradnl" sz="2400" dirty="0"/>
              <a:t>indemnización por los daños y perjuicios </a:t>
            </a:r>
            <a:r>
              <a:rPr lang="es-ES_tradnl" sz="2400" dirty="0" smtClean="0"/>
              <a:t>sufridos </a:t>
            </a:r>
            <a:r>
              <a:rPr lang="es-ES" altLang="x-none" sz="2100" dirty="0" smtClean="0"/>
              <a:t>(art. 82).</a:t>
            </a:r>
          </a:p>
          <a:p>
            <a:pPr>
              <a:lnSpc>
                <a:spcPct val="90000"/>
              </a:lnSpc>
            </a:pPr>
            <a:endParaRPr lang="es-ES" altLang="x-none" sz="2100" dirty="0" smtClean="0"/>
          </a:p>
          <a:p>
            <a:pPr>
              <a:lnSpc>
                <a:spcPct val="90000"/>
              </a:lnSpc>
            </a:pPr>
            <a:r>
              <a:rPr lang="es-ES" altLang="x-none" sz="2400" dirty="0" smtClean="0"/>
              <a:t>Cuando </a:t>
            </a:r>
            <a:r>
              <a:rPr lang="es-ES" altLang="x-none" sz="2400" dirty="0"/>
              <a:t>haya varios responsables o encargados de tratamiento, su responsabilidad </a:t>
            </a:r>
            <a:r>
              <a:rPr lang="es-ES" altLang="x-none" sz="2400" dirty="0" smtClean="0"/>
              <a:t>es solidaria.</a:t>
            </a:r>
          </a:p>
          <a:p>
            <a:pPr>
              <a:lnSpc>
                <a:spcPct val="90000"/>
              </a:lnSpc>
            </a:pPr>
            <a:endParaRPr lang="es-ES" altLang="x-none" sz="2400" dirty="0"/>
          </a:p>
          <a:p>
            <a:pPr>
              <a:lnSpc>
                <a:spcPct val="90000"/>
              </a:lnSpc>
            </a:pPr>
            <a:r>
              <a:rPr lang="es-ES" sz="2400" dirty="0"/>
              <a:t>Las acciones judiciales en ejercicio del derecho a indemnización se presentarán ante los tribunales competentes</a:t>
            </a:r>
            <a:endParaRPr lang="es-ES" altLang="x-none" sz="2400" dirty="0"/>
          </a:p>
          <a:p>
            <a:pPr>
              <a:lnSpc>
                <a:spcPct val="90000"/>
              </a:lnSpc>
            </a:pPr>
            <a:endParaRPr lang="es-ES" altLang="x-none" sz="2100" dirty="0" smtClean="0"/>
          </a:p>
        </p:txBody>
      </p:sp>
    </p:spTree>
    <p:extLst>
      <p:ext uri="{BB962C8B-B14F-4D97-AF65-F5344CB8AC3E}">
        <p14:creationId xmlns:p14="http://schemas.microsoft.com/office/powerpoint/2010/main" val="58966640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 smtClean="0">
                <a:solidFill>
                  <a:schemeClr val="tx1"/>
                </a:solidFill>
              </a:rPr>
              <a:t>V. RESPONSABILIDAD PENAL</a:t>
            </a:r>
            <a:endParaRPr lang="es-ES_tradnl" b="1" dirty="0">
              <a:solidFill>
                <a:schemeClr val="tx1"/>
              </a:solidFill>
            </a:endParaRP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_tradnl" altLang="x-none" sz="2400" dirty="0" smtClean="0"/>
              <a:t>La protección penal deriva del derecho a la intimidad establecido en el art. 18 de la Constitución Española.</a:t>
            </a:r>
          </a:p>
          <a:p>
            <a:pPr>
              <a:lnSpc>
                <a:spcPct val="90000"/>
              </a:lnSpc>
            </a:pPr>
            <a:r>
              <a:rPr lang="es-ES_tradnl" altLang="x-none" sz="2400" dirty="0" smtClean="0"/>
              <a:t>Por intimidad ha de entenderse el conjunto de manifestaciones, actividades y aspectos más privados de la vida de una persona, que ésta desea desarrollar y conservar de forma reservada, para que no sean conocidas por los demás.</a:t>
            </a:r>
          </a:p>
          <a:p>
            <a:pPr>
              <a:lnSpc>
                <a:spcPct val="90000"/>
              </a:lnSpc>
            </a:pPr>
            <a:r>
              <a:rPr lang="es-ES_tradnl" altLang="x-none" sz="2400" dirty="0" smtClean="0"/>
              <a:t>El derecho a la intimidad tiene dos aspectos:</a:t>
            </a:r>
          </a:p>
          <a:p>
            <a:pPr lvl="1">
              <a:lnSpc>
                <a:spcPct val="90000"/>
              </a:lnSpc>
            </a:pPr>
            <a:r>
              <a:rPr lang="es-ES_tradnl" altLang="x-none" sz="2400" dirty="0" smtClean="0"/>
              <a:t>derecho a excluir a terceras personas de la esfera íntima</a:t>
            </a:r>
          </a:p>
          <a:p>
            <a:pPr lvl="1">
              <a:lnSpc>
                <a:spcPct val="90000"/>
              </a:lnSpc>
            </a:pPr>
            <a:r>
              <a:rPr lang="es-ES_tradnl" altLang="x-none" sz="2400" dirty="0" smtClean="0"/>
              <a:t>derecho a controlar los datos relativos a la propia persona </a:t>
            </a:r>
            <a:endParaRPr lang="es-ES_tradnl" altLang="x-none" sz="2400" dirty="0"/>
          </a:p>
        </p:txBody>
      </p:sp>
    </p:spTree>
    <p:extLst>
      <p:ext uri="{BB962C8B-B14F-4D97-AF65-F5344CB8AC3E}">
        <p14:creationId xmlns:p14="http://schemas.microsoft.com/office/powerpoint/2010/main" val="168408129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>
          <a:xfrm>
            <a:off x="1323278" y="367024"/>
            <a:ext cx="8229600" cy="630237"/>
          </a:xfrm>
        </p:spPr>
        <p:txBody>
          <a:bodyPr/>
          <a:lstStyle/>
          <a:p>
            <a:r>
              <a:rPr lang="es-ES_tradnl" altLang="x-none" sz="3200" b="1" dirty="0"/>
              <a:t>Esquema de los tipos penales</a:t>
            </a:r>
            <a:endParaRPr lang="es-ES" altLang="x-none" sz="3200" b="1" dirty="0"/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449659" y="1371600"/>
            <a:ext cx="9601200" cy="3581400"/>
          </a:xfrm>
        </p:spPr>
        <p:txBody>
          <a:bodyPr>
            <a:normAutofit lnSpcReduction="10000"/>
          </a:bodyPr>
          <a:lstStyle/>
          <a:p>
            <a:pPr>
              <a:lnSpc>
                <a:spcPct val="90000"/>
              </a:lnSpc>
            </a:pPr>
            <a:r>
              <a:rPr lang="es-ES_tradnl" altLang="x-none" sz="2100" dirty="0"/>
              <a:t>Art. 197 del CP: establece las conductas básicas que inciden sobre el derecho a la intimidad, así como varios tipos agravados y atenuados.</a:t>
            </a:r>
          </a:p>
          <a:p>
            <a:pPr>
              <a:lnSpc>
                <a:spcPct val="90000"/>
              </a:lnSpc>
              <a:buFont typeface="Wingdings" charset="2"/>
              <a:buNone/>
            </a:pPr>
            <a:endParaRPr lang="es-ES_tradnl" altLang="x-none" sz="2100" dirty="0"/>
          </a:p>
          <a:p>
            <a:pPr>
              <a:lnSpc>
                <a:spcPct val="90000"/>
              </a:lnSpc>
            </a:pPr>
            <a:r>
              <a:rPr lang="es-ES_tradnl" altLang="x-none" sz="2100" dirty="0"/>
              <a:t>Art. 198 del CP: recoge un tipo cualificado para los casos en los que el sujeto activo de la conducta es una autoridad o funcionario público.</a:t>
            </a:r>
          </a:p>
          <a:p>
            <a:pPr>
              <a:lnSpc>
                <a:spcPct val="90000"/>
              </a:lnSpc>
              <a:buFont typeface="Wingdings" charset="2"/>
              <a:buNone/>
            </a:pPr>
            <a:endParaRPr lang="es-ES_tradnl" altLang="x-none" sz="2100" dirty="0"/>
          </a:p>
          <a:p>
            <a:pPr>
              <a:lnSpc>
                <a:spcPct val="90000"/>
              </a:lnSpc>
            </a:pPr>
            <a:r>
              <a:rPr lang="es-ES_tradnl" altLang="x-none" sz="2100" dirty="0"/>
              <a:t>Art. 199 del CP: se refiere a la revelación de secretos obtenidos por razón de trabajo y el secreto profesionales.</a:t>
            </a:r>
          </a:p>
          <a:p>
            <a:pPr>
              <a:lnSpc>
                <a:spcPct val="90000"/>
              </a:lnSpc>
              <a:buFont typeface="Wingdings" charset="2"/>
              <a:buNone/>
            </a:pPr>
            <a:endParaRPr lang="es-ES_tradnl" altLang="x-none" sz="2100" dirty="0"/>
          </a:p>
          <a:p>
            <a:pPr>
              <a:lnSpc>
                <a:spcPct val="90000"/>
              </a:lnSpc>
            </a:pPr>
            <a:r>
              <a:rPr lang="es-ES_tradnl" altLang="x-none" sz="2100" dirty="0"/>
              <a:t>Art. 200 del CP: protección de datos reservados de las personas jurídicas.</a:t>
            </a:r>
            <a:endParaRPr lang="es-ES" altLang="x-none" sz="2100" dirty="0"/>
          </a:p>
        </p:txBody>
      </p:sp>
    </p:spTree>
    <p:extLst>
      <p:ext uri="{BB962C8B-B14F-4D97-AF65-F5344CB8AC3E}">
        <p14:creationId xmlns:p14="http://schemas.microsoft.com/office/powerpoint/2010/main" val="14817948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altLang="x-none" dirty="0" smtClean="0"/>
              <a:t> </a:t>
            </a:r>
            <a:endParaRPr lang="es-ES_tradnl" altLang="x-none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" altLang="x-none" sz="2400" dirty="0" smtClean="0"/>
              <a:t>El responsable ha de aplicar medidas técnicas y organizativas adecuadas a fin de </a:t>
            </a:r>
            <a:r>
              <a:rPr lang="es-ES" altLang="x-none" sz="2400" u="sng" dirty="0" smtClean="0"/>
              <a:t>garantizar</a:t>
            </a:r>
            <a:r>
              <a:rPr lang="es-ES" altLang="x-none" sz="2400" dirty="0" smtClean="0"/>
              <a:t> y poder </a:t>
            </a:r>
            <a:r>
              <a:rPr lang="es-ES" altLang="x-none" sz="2400" u="sng" dirty="0" smtClean="0"/>
              <a:t>demostrar</a:t>
            </a:r>
            <a:r>
              <a:rPr lang="es-ES" altLang="x-none" sz="2400" dirty="0" smtClean="0"/>
              <a:t> que el tratamiento es conforma al RGPD</a:t>
            </a:r>
          </a:p>
          <a:p>
            <a:pPr>
              <a:lnSpc>
                <a:spcPct val="90000"/>
              </a:lnSpc>
            </a:pPr>
            <a:endParaRPr lang="es-ES" altLang="x-none" sz="2400" dirty="0" smtClean="0"/>
          </a:p>
          <a:p>
            <a:pPr>
              <a:lnSpc>
                <a:spcPct val="90000"/>
              </a:lnSpc>
            </a:pPr>
            <a:r>
              <a:rPr lang="es-ES" altLang="x-none" sz="2400" u="sng" dirty="0" smtClean="0"/>
              <a:t>Hoy ya no es necesaria </a:t>
            </a:r>
            <a:r>
              <a:rPr lang="es-ES" altLang="x-none" sz="2400" dirty="0" smtClean="0"/>
              <a:t>la inscripción de los ficheros en un registro público</a:t>
            </a:r>
          </a:p>
        </p:txBody>
      </p:sp>
      <p:sp>
        <p:nvSpPr>
          <p:cNvPr id="4" name="Título 1"/>
          <p:cNvSpPr txBox="1">
            <a:spLocks/>
          </p:cNvSpPr>
          <p:nvPr/>
        </p:nvSpPr>
        <p:spPr>
          <a:xfrm>
            <a:off x="1524000" y="8382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85000" lnSpcReduction="10000"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z="5400" b="1" dirty="0"/>
              <a:t>I</a:t>
            </a:r>
            <a:r>
              <a:rPr lang="es-ES_tradnl" sz="5400" b="1" dirty="0" smtClean="0"/>
              <a:t>. SE HA PASADO DE UN SISTEMA DE CONTROL </a:t>
            </a:r>
            <a:r>
              <a:rPr lang="es-ES_tradnl" sz="5400" b="1" i="1" dirty="0" smtClean="0"/>
              <a:t>EX-ANTE</a:t>
            </a:r>
            <a:r>
              <a:rPr lang="es-ES_tradnl" sz="5400" b="1" dirty="0" smtClean="0"/>
              <a:t> A UNO EX-POST </a:t>
            </a:r>
            <a:endParaRPr lang="es-ES_tradnl" sz="5400" b="1" dirty="0"/>
          </a:p>
        </p:txBody>
      </p:sp>
    </p:spTree>
    <p:extLst>
      <p:ext uri="{BB962C8B-B14F-4D97-AF65-F5344CB8AC3E}">
        <p14:creationId xmlns:p14="http://schemas.microsoft.com/office/powerpoint/2010/main" val="16271793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277814"/>
            <a:ext cx="8229600" cy="630237"/>
          </a:xfrm>
        </p:spPr>
        <p:txBody>
          <a:bodyPr/>
          <a:lstStyle/>
          <a:p>
            <a:r>
              <a:rPr lang="es-ES_tradnl" altLang="x-none" sz="3600"/>
              <a:t>Los tipos básicos: art. 197 CP</a:t>
            </a:r>
            <a:endParaRPr lang="es-ES" altLang="x-none" sz="3600"/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81200" y="981075"/>
            <a:ext cx="8229600" cy="514985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s-ES_tradnl" altLang="x-none" sz="2100"/>
              <a:t>Art. 197.1 del CP: tipifica el </a:t>
            </a:r>
            <a:r>
              <a:rPr lang="es-ES_tradnl" altLang="x-none" sz="2100" u="sng"/>
              <a:t>apoderamiento </a:t>
            </a:r>
            <a:r>
              <a:rPr lang="es-ES_tradnl" altLang="x-none" sz="2100"/>
              <a:t>de papeles, cartas, mensajes de correo electrónico o cualesquiera otros documentos o efectos personales de otros. Asimismo, se castiga la </a:t>
            </a:r>
            <a:r>
              <a:rPr lang="es-ES_tradnl" altLang="x-none" sz="2100" u="sng"/>
              <a:t>interceptación</a:t>
            </a:r>
            <a:r>
              <a:rPr lang="es-ES_tradnl" altLang="x-none" sz="2100"/>
              <a:t> de comunicaciones de otro y la </a:t>
            </a:r>
            <a:r>
              <a:rPr lang="es-ES_tradnl" altLang="x-none" sz="2100" u="sng"/>
              <a:t>escucha</a:t>
            </a:r>
            <a:r>
              <a:rPr lang="es-ES_tradnl" altLang="x-none" sz="2100"/>
              <a:t>, </a:t>
            </a:r>
            <a:r>
              <a:rPr lang="es-ES_tradnl" altLang="x-none" sz="2100" u="sng"/>
              <a:t>transmisión</a:t>
            </a:r>
            <a:r>
              <a:rPr lang="es-ES_tradnl" altLang="x-none" sz="2100"/>
              <a:t>, </a:t>
            </a:r>
            <a:r>
              <a:rPr lang="es-ES_tradnl" altLang="x-none" sz="2100" u="sng"/>
              <a:t>grabación</a:t>
            </a:r>
            <a:r>
              <a:rPr lang="es-ES_tradnl" altLang="x-none" sz="2100">
                <a:solidFill>
                  <a:srgbClr val="FF3300"/>
                </a:solidFill>
              </a:rPr>
              <a:t> </a:t>
            </a:r>
            <a:r>
              <a:rPr lang="es-ES_tradnl" altLang="x-none" sz="2100"/>
              <a:t>o </a:t>
            </a:r>
            <a:r>
              <a:rPr lang="es-ES_tradnl" altLang="x-none" sz="2100" u="sng"/>
              <a:t>reproducción </a:t>
            </a:r>
            <a:r>
              <a:rPr lang="es-ES_tradnl" altLang="x-none" sz="2100"/>
              <a:t>del sonido o de la imagen o de cualquier otra señal de comunicación.</a:t>
            </a:r>
          </a:p>
          <a:p>
            <a:pPr>
              <a:lnSpc>
                <a:spcPct val="90000"/>
              </a:lnSpc>
              <a:buFont typeface="Wingdings" charset="2"/>
              <a:buNone/>
            </a:pPr>
            <a:endParaRPr lang="es-ES_tradnl" altLang="x-none" sz="2100"/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2 del CP: tipifica el </a:t>
            </a:r>
            <a:r>
              <a:rPr lang="es-ES_tradnl" altLang="x-none" sz="2100" u="sng"/>
              <a:t>apoderamiento</a:t>
            </a:r>
            <a:r>
              <a:rPr lang="es-ES_tradnl" altLang="x-none" sz="2100"/>
              <a:t>, la </a:t>
            </a:r>
            <a:r>
              <a:rPr lang="es-ES_tradnl" altLang="x-none" sz="2100" u="sng"/>
              <a:t>utilización </a:t>
            </a:r>
            <a:r>
              <a:rPr lang="es-ES_tradnl" altLang="x-none" sz="2100"/>
              <a:t>y la </a:t>
            </a:r>
            <a:r>
              <a:rPr lang="es-ES_tradnl" altLang="x-none" sz="2100" u="sng"/>
              <a:t>modificación</a:t>
            </a:r>
            <a:r>
              <a:rPr lang="es-ES_tradnl" altLang="x-none" sz="2100"/>
              <a:t> de datos reservados de carácter personal o familiar, registrados en ficheros o soportes informáticos, electrónicos o telemáticos, o en cualquier clase de archivo o registro público o privado así como, </a:t>
            </a:r>
            <a:r>
              <a:rPr lang="es-ES_tradnl" altLang="x-none" sz="2100" u="sng"/>
              <a:t>acceder</a:t>
            </a:r>
            <a:r>
              <a:rPr lang="es-ES_tradnl" altLang="x-none" sz="2100">
                <a:solidFill>
                  <a:srgbClr val="FF3300"/>
                </a:solidFill>
              </a:rPr>
              <a:t> </a:t>
            </a:r>
            <a:r>
              <a:rPr lang="es-ES_tradnl" altLang="x-none" sz="2100"/>
              <a:t>a ellos, </a:t>
            </a:r>
            <a:r>
              <a:rPr lang="es-ES_tradnl" altLang="x-none" sz="2100" u="sng"/>
              <a:t>alterarlos</a:t>
            </a:r>
            <a:r>
              <a:rPr lang="es-ES_tradnl" altLang="x-none" sz="2100"/>
              <a:t> o </a:t>
            </a:r>
            <a:r>
              <a:rPr lang="es-ES_tradnl" altLang="x-none" sz="2100" u="sng"/>
              <a:t>utilizarlos </a:t>
            </a:r>
            <a:r>
              <a:rPr lang="es-ES_tradnl" altLang="x-none" sz="2100"/>
              <a:t>en perjuicio del titular o un tercero.</a:t>
            </a:r>
            <a:endParaRPr lang="es-ES" altLang="x-none" sz="2100"/>
          </a:p>
        </p:txBody>
      </p:sp>
    </p:spTree>
    <p:extLst>
      <p:ext uri="{BB962C8B-B14F-4D97-AF65-F5344CB8AC3E}">
        <p14:creationId xmlns:p14="http://schemas.microsoft.com/office/powerpoint/2010/main" val="15855944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277814"/>
            <a:ext cx="8229600" cy="630237"/>
          </a:xfrm>
        </p:spPr>
        <p:txBody>
          <a:bodyPr/>
          <a:lstStyle/>
          <a:p>
            <a:r>
              <a:rPr lang="es-ES_tradnl" altLang="x-none" sz="3600"/>
              <a:t>Los tipos básicos (II)</a:t>
            </a:r>
            <a:endParaRPr lang="es-ES" altLang="x-none" sz="3600"/>
          </a:p>
        </p:txBody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81200" y="1125539"/>
            <a:ext cx="8229600" cy="5005387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s-ES_tradnl" altLang="x-none" sz="2100"/>
              <a:t>Art. 197. 3. 1º: contiene un tipo agravado de </a:t>
            </a:r>
            <a:r>
              <a:rPr lang="es-ES_tradnl" altLang="x-none" sz="2100" u="sng"/>
              <a:t>difusión</a:t>
            </a:r>
            <a:r>
              <a:rPr lang="es-ES_tradnl" altLang="x-none" sz="2100"/>
              <a:t>, </a:t>
            </a:r>
            <a:r>
              <a:rPr lang="es-ES_tradnl" altLang="x-none" sz="2100" u="sng"/>
              <a:t>revelación</a:t>
            </a:r>
            <a:r>
              <a:rPr lang="es-ES_tradnl" altLang="x-none" sz="2100"/>
              <a:t> o </a:t>
            </a:r>
            <a:r>
              <a:rPr lang="es-ES_tradnl" altLang="x-none" sz="2100" u="sng"/>
              <a:t>cesión</a:t>
            </a:r>
            <a:r>
              <a:rPr lang="es-ES_tradnl" altLang="x-none" sz="2100">
                <a:solidFill>
                  <a:srgbClr val="FF3300"/>
                </a:solidFill>
              </a:rPr>
              <a:t> </a:t>
            </a:r>
            <a:r>
              <a:rPr lang="es-ES_tradnl" altLang="x-none" sz="2100"/>
              <a:t>de los datos obtenidos </a:t>
            </a:r>
            <a:r>
              <a:rPr lang="es-ES_tradnl" altLang="x-none" sz="2100" b="1"/>
              <a:t>ilícitamente</a:t>
            </a:r>
            <a:r>
              <a:rPr lang="es-ES_tradnl" altLang="x-none" sz="2100"/>
              <a:t> a terceros.</a:t>
            </a:r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3. 2º: contiene un tipo autónomo y atenuado de indiscreción. Castiga a quien, con conocimiento del origen ilícito de los datos y sin haber participado en su descubrimiento, difunde, revela o cede a terceros los datos.</a:t>
            </a:r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4: contiene un tipo agravado cuando el sujeto activo es la persona encargada o responsable de los ficheros, soportes, archivos o registros </a:t>
            </a:r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5: contiene un tipo agravado cuando la víctima es un menor de edad o un incapaz o si los datos se refieren a la ideología, salud, origen racial o vida sexual del agraviado.</a:t>
            </a:r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6: contiene un tipo agravado para los casos en los que la conducta delictiva responde a fines lucrativos.</a:t>
            </a:r>
            <a:endParaRPr lang="es-ES" altLang="x-none" sz="2100"/>
          </a:p>
        </p:txBody>
      </p:sp>
    </p:spTree>
    <p:extLst>
      <p:ext uri="{BB962C8B-B14F-4D97-AF65-F5344CB8AC3E}">
        <p14:creationId xmlns:p14="http://schemas.microsoft.com/office/powerpoint/2010/main" val="202886983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277813"/>
            <a:ext cx="8229600" cy="703262"/>
          </a:xfrm>
        </p:spPr>
        <p:txBody>
          <a:bodyPr/>
          <a:lstStyle/>
          <a:p>
            <a:r>
              <a:rPr lang="es-ES_tradnl" altLang="x-none" sz="3600"/>
              <a:t>Los tipos agravados: art. 198 CP</a:t>
            </a:r>
            <a:endParaRPr lang="es-ES" altLang="x-none" sz="3600"/>
          </a:p>
        </p:txBody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19288" y="1125539"/>
            <a:ext cx="8229600" cy="4530725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es-ES_tradnl" altLang="x-none" dirty="0"/>
              <a:t>Sanciona las mismas conductas que el art. 197, pero impone una penal mayor debido al sujeto que las realiza</a:t>
            </a:r>
            <a:r>
              <a:rPr lang="es-ES_tradnl" altLang="x-none" dirty="0" smtClean="0"/>
              <a:t>.</a:t>
            </a:r>
            <a:endParaRPr lang="es-ES_tradnl" altLang="x-none" dirty="0"/>
          </a:p>
          <a:p>
            <a:pPr>
              <a:lnSpc>
                <a:spcPct val="80000"/>
              </a:lnSpc>
            </a:pPr>
            <a:r>
              <a:rPr lang="es-ES_tradnl" altLang="x-none" dirty="0"/>
              <a:t>El sujeto activo del delito ha de ser siempre una </a:t>
            </a:r>
            <a:r>
              <a:rPr lang="es-ES_tradnl" altLang="x-none" b="1" dirty="0"/>
              <a:t>autoridad o funcionario público</a:t>
            </a:r>
            <a:r>
              <a:rPr lang="es-ES_tradnl" altLang="x-none" dirty="0"/>
              <a:t>. Éste realiza el delito prevaleciéndose de su cargo. Se trata pues de un delito especial</a:t>
            </a:r>
            <a:r>
              <a:rPr lang="es-ES_tradnl" altLang="x-none" dirty="0" smtClean="0"/>
              <a:t>.</a:t>
            </a:r>
            <a:endParaRPr lang="es-ES_tradnl" altLang="x-none" dirty="0"/>
          </a:p>
          <a:p>
            <a:pPr>
              <a:lnSpc>
                <a:spcPct val="80000"/>
              </a:lnSpc>
            </a:pPr>
            <a:r>
              <a:rPr lang="es-ES_tradnl" altLang="x-none" dirty="0"/>
              <a:t>La intromisión  de las autoridades y funcionarios públicos sobre la intimidad de las personas ha de estar siempre motivada por ley o autorizada por los órganos jurisdiccionales. De no ser así, la conducta es delictiva</a:t>
            </a:r>
            <a:r>
              <a:rPr lang="es-ES_tradnl" altLang="x-none" dirty="0" smtClean="0"/>
              <a:t>.</a:t>
            </a:r>
            <a:endParaRPr lang="es-ES_tradnl" altLang="x-none" dirty="0"/>
          </a:p>
          <a:p>
            <a:pPr>
              <a:lnSpc>
                <a:spcPct val="80000"/>
              </a:lnSpc>
            </a:pPr>
            <a:r>
              <a:rPr lang="es-ES_tradnl" altLang="x-none" dirty="0"/>
              <a:t>La pena que se impone es la especificada en el art. 197 en su mitad superior y, además, la inhabilitación especial por un período no inferior a seis años y no superior a doce años. </a:t>
            </a:r>
            <a:endParaRPr lang="es-ES" altLang="x-none" dirty="0"/>
          </a:p>
        </p:txBody>
      </p:sp>
    </p:spTree>
    <p:extLst>
      <p:ext uri="{BB962C8B-B14F-4D97-AF65-F5344CB8AC3E}">
        <p14:creationId xmlns:p14="http://schemas.microsoft.com/office/powerpoint/2010/main" val="146996977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277814"/>
            <a:ext cx="8229600" cy="630237"/>
          </a:xfrm>
        </p:spPr>
        <p:txBody>
          <a:bodyPr>
            <a:normAutofit fontScale="90000"/>
          </a:bodyPr>
          <a:lstStyle/>
          <a:p>
            <a:r>
              <a:rPr lang="es-ES_tradnl" altLang="x-none" sz="3800"/>
              <a:t>Infracción por profesionales: art. 199 CP</a:t>
            </a:r>
            <a:endParaRPr lang="es-ES" altLang="x-none" sz="3800"/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81200" y="1125539"/>
            <a:ext cx="8229600" cy="5005387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s-ES_tradnl" altLang="x-none"/>
              <a:t>Art. 199. 1: se sanciona el hecho de </a:t>
            </a:r>
            <a:r>
              <a:rPr lang="es-ES_tradnl" altLang="x-none" u="sng"/>
              <a:t>revelar </a:t>
            </a:r>
            <a:r>
              <a:rPr lang="es-ES_tradnl" altLang="x-none"/>
              <a:t>y </a:t>
            </a:r>
            <a:r>
              <a:rPr lang="es-ES_tradnl" altLang="x-none" u="sng"/>
              <a:t>divulgar</a:t>
            </a:r>
            <a:r>
              <a:rPr lang="es-ES_tradnl" altLang="x-none"/>
              <a:t> secretos que afectan  a la intimidad de otro y a los que se ha tenido acceso por razón del trabajo del sujeto activo y que han sido conocidos </a:t>
            </a:r>
            <a:r>
              <a:rPr lang="es-ES_tradnl" altLang="x-none" b="1"/>
              <a:t>lícitamente</a:t>
            </a:r>
            <a:r>
              <a:rPr lang="es-ES_tradnl" altLang="x-none"/>
              <a:t>.</a:t>
            </a:r>
          </a:p>
          <a:p>
            <a:pPr lvl="1">
              <a:lnSpc>
                <a:spcPct val="90000"/>
              </a:lnSpc>
            </a:pPr>
            <a:r>
              <a:rPr lang="es-ES_tradnl" altLang="x-none" sz="1900"/>
              <a:t>Ejemplo: revelación de datos personales de clientes por trabajadores del sector bancario. </a:t>
            </a:r>
          </a:p>
          <a:p>
            <a:pPr>
              <a:lnSpc>
                <a:spcPct val="90000"/>
              </a:lnSpc>
            </a:pPr>
            <a:r>
              <a:rPr lang="es-ES_tradnl" altLang="x-none"/>
              <a:t>Art. 199. 2: la conducta es la misma pero con la particularidad de que el sujeto activo accede a la información reservada debido a la profesión que ejerce y para la que necesita un título académico habitante.</a:t>
            </a:r>
          </a:p>
          <a:p>
            <a:pPr lvl="1">
              <a:lnSpc>
                <a:spcPct val="90000"/>
              </a:lnSpc>
            </a:pPr>
            <a:r>
              <a:rPr lang="es-ES_tradnl" altLang="x-none" sz="1900"/>
              <a:t>Ejemplo: médicos, abogados, procuradores, notarios o periodistas.</a:t>
            </a:r>
          </a:p>
          <a:p>
            <a:pPr lvl="1">
              <a:lnSpc>
                <a:spcPct val="90000"/>
              </a:lnSpc>
              <a:buFont typeface="Wingdings" charset="2"/>
              <a:buNone/>
            </a:pPr>
            <a:endParaRPr lang="es-ES_tradnl" altLang="x-none" sz="1900"/>
          </a:p>
          <a:p>
            <a:pPr>
              <a:lnSpc>
                <a:spcPct val="90000"/>
              </a:lnSpc>
            </a:pPr>
            <a:r>
              <a:rPr lang="es-ES_tradnl" altLang="x-none"/>
              <a:t>En ambos casos se vulnera el derecho a la intimidad mediante la inobservancia del deber de sigilo y reserva que recae sobre los sujetos que realizan la conducta.</a:t>
            </a:r>
            <a:endParaRPr lang="es-ES" altLang="x-none"/>
          </a:p>
        </p:txBody>
      </p:sp>
    </p:spTree>
    <p:extLst>
      <p:ext uri="{BB962C8B-B14F-4D97-AF65-F5344CB8AC3E}">
        <p14:creationId xmlns:p14="http://schemas.microsoft.com/office/powerpoint/2010/main" val="11302005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altLang="x-none" dirty="0" smtClean="0"/>
              <a:t> </a:t>
            </a:r>
            <a:endParaRPr lang="es-ES_tradnl" altLang="x-none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71600" y="2476500"/>
            <a:ext cx="9601200" cy="3581400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" altLang="x-none" sz="2400" dirty="0" smtClean="0"/>
              <a:t>El responsable puede acreditar el </a:t>
            </a:r>
            <a:r>
              <a:rPr lang="es-ES" sz="2400" dirty="0" smtClean="0"/>
              <a:t>cumplimiento del RGPD mediante:</a:t>
            </a:r>
          </a:p>
          <a:p>
            <a:pPr marL="457200" lvl="1" indent="-457200">
              <a:lnSpc>
                <a:spcPct val="90000"/>
              </a:lnSpc>
              <a:buFont typeface="+mj-lt"/>
              <a:buAutoNum type="alphaLcParenR"/>
            </a:pPr>
            <a:r>
              <a:rPr lang="es-ES" sz="2400" i="0" dirty="0" smtClean="0"/>
              <a:t>La </a:t>
            </a:r>
            <a:r>
              <a:rPr lang="es-ES" sz="2400" i="0" dirty="0"/>
              <a:t>adhesión a códigos de conducta </a:t>
            </a:r>
            <a:r>
              <a:rPr lang="es-ES" sz="2400" i="0" dirty="0" smtClean="0"/>
              <a:t>(art.</a:t>
            </a:r>
            <a:r>
              <a:rPr lang="es-ES" sz="2400" i="0" dirty="0"/>
              <a:t> </a:t>
            </a:r>
            <a:r>
              <a:rPr lang="es-ES" sz="2400" i="0" dirty="0" smtClean="0"/>
              <a:t>40) </a:t>
            </a:r>
          </a:p>
          <a:p>
            <a:pPr marL="744048" lvl="3">
              <a:lnSpc>
                <a:spcPct val="90000"/>
              </a:lnSpc>
            </a:pPr>
            <a:r>
              <a:rPr lang="es-ES" sz="2200" dirty="0"/>
              <a:t>e</a:t>
            </a:r>
            <a:r>
              <a:rPr lang="es-ES" sz="2200" dirty="0" smtClean="0"/>
              <a:t>laborados por asociaciones de organismos responsables</a:t>
            </a:r>
          </a:p>
          <a:p>
            <a:pPr marL="457200" lvl="1" indent="-457200">
              <a:lnSpc>
                <a:spcPct val="90000"/>
              </a:lnSpc>
              <a:buFont typeface="+mj-lt"/>
              <a:buAutoNum type="alphaLcParenR"/>
            </a:pPr>
            <a:r>
              <a:rPr lang="es-ES" sz="2400" i="0" dirty="0" smtClean="0"/>
              <a:t>Mecanismos </a:t>
            </a:r>
            <a:r>
              <a:rPr lang="es-ES" sz="2400" i="0" dirty="0"/>
              <a:t>de certificación </a:t>
            </a:r>
            <a:r>
              <a:rPr lang="es-ES" sz="2400" i="0" dirty="0" smtClean="0"/>
              <a:t>(art.</a:t>
            </a:r>
            <a:r>
              <a:rPr lang="es-ES" sz="2400" i="0" dirty="0"/>
              <a:t> </a:t>
            </a:r>
            <a:r>
              <a:rPr lang="es-ES" sz="2400" i="0" dirty="0" smtClean="0"/>
              <a:t>42)</a:t>
            </a:r>
          </a:p>
          <a:p>
            <a:pPr marL="744048" lvl="3">
              <a:lnSpc>
                <a:spcPct val="90000"/>
              </a:lnSpc>
            </a:pPr>
            <a:r>
              <a:rPr lang="es-ES" altLang="x-none" sz="2200" dirty="0"/>
              <a:t>a</a:t>
            </a:r>
            <a:r>
              <a:rPr lang="es-ES" altLang="x-none" sz="2200" dirty="0" smtClean="0"/>
              <a:t> cargo de organismos de certificación autorizadas por la autoridad de control</a:t>
            </a:r>
          </a:p>
        </p:txBody>
      </p:sp>
      <p:sp>
        <p:nvSpPr>
          <p:cNvPr id="4" name="Título 1"/>
          <p:cNvSpPr txBox="1">
            <a:spLocks/>
          </p:cNvSpPr>
          <p:nvPr/>
        </p:nvSpPr>
        <p:spPr>
          <a:xfrm>
            <a:off x="1524000" y="8382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 lnSpcReduction="10000"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z="5400" b="1" dirty="0" smtClean="0"/>
              <a:t>II. CONFÍANZA EN LA EVALUACIÓN DE TERCEROS</a:t>
            </a:r>
            <a:endParaRPr lang="es-ES_tradnl" sz="5400" b="1" dirty="0"/>
          </a:p>
        </p:txBody>
      </p:sp>
    </p:spTree>
    <p:extLst>
      <p:ext uri="{BB962C8B-B14F-4D97-AF65-F5344CB8AC3E}">
        <p14:creationId xmlns:p14="http://schemas.microsoft.com/office/powerpoint/2010/main" val="10087990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altLang="x-none" dirty="0" smtClean="0"/>
              <a:t> </a:t>
            </a:r>
            <a:endParaRPr lang="es-ES_tradnl" altLang="x-none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71600" y="2476500"/>
            <a:ext cx="9601200" cy="3581400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90000"/>
              </a:lnSpc>
            </a:pPr>
            <a:r>
              <a:rPr lang="es-ES" altLang="x-none" sz="2400" dirty="0" smtClean="0"/>
              <a:t>El RGPD establece un catálogo de (nuevas) medidas que los responsables deben aplicar para garantizar tratamiento datos conforme normativa.</a:t>
            </a:r>
          </a:p>
          <a:p>
            <a:pPr marL="457200" indent="-457200">
              <a:lnSpc>
                <a:spcPct val="90000"/>
              </a:lnSpc>
              <a:buFont typeface="+mj-lt"/>
              <a:buAutoNum type="arabicPeriod"/>
            </a:pPr>
            <a:r>
              <a:rPr lang="es-ES" altLang="x-none" sz="2400" b="1" dirty="0" smtClean="0"/>
              <a:t>Análisis de riesgos (art. 35)</a:t>
            </a:r>
          </a:p>
          <a:p>
            <a:pPr lvl="1">
              <a:lnSpc>
                <a:spcPct val="90000"/>
              </a:lnSpc>
            </a:pPr>
            <a:r>
              <a:rPr lang="es-ES" altLang="x-none" sz="2400" dirty="0" smtClean="0"/>
              <a:t>Las medidas a aplicar dependerán del riesgo de los tratamientos que se realizan (i.e. dependiendo naturaleza de los datos, número de interesados, cantidad de tratamientos, etc.) </a:t>
            </a:r>
          </a:p>
          <a:p>
            <a:pPr marL="457200" indent="-457200">
              <a:lnSpc>
                <a:spcPct val="90000"/>
              </a:lnSpc>
              <a:buFont typeface="+mj-lt"/>
              <a:buAutoNum type="arabicPeriod"/>
            </a:pPr>
            <a:r>
              <a:rPr lang="es-ES" altLang="x-none" sz="2400" b="1" dirty="0" smtClean="0"/>
              <a:t>Registro de actividades de tratamiento (art. 30)</a:t>
            </a:r>
          </a:p>
          <a:p>
            <a:pPr lvl="1">
              <a:lnSpc>
                <a:spcPct val="90000"/>
              </a:lnSpc>
            </a:pPr>
            <a:r>
              <a:rPr lang="es-ES" altLang="x-none" sz="2400" dirty="0" smtClean="0"/>
              <a:t>Recojan los datos básicos del tratamiento (equivalente a la inscripción anterior)</a:t>
            </a:r>
          </a:p>
          <a:p>
            <a:pPr lvl="1">
              <a:lnSpc>
                <a:spcPct val="90000"/>
              </a:lnSpc>
            </a:pPr>
            <a:r>
              <a:rPr lang="es-ES" altLang="x-none" sz="2400" dirty="0" smtClean="0"/>
              <a:t>Exentas entidades menos de 250 trabajadores</a:t>
            </a:r>
          </a:p>
        </p:txBody>
      </p:sp>
      <p:sp>
        <p:nvSpPr>
          <p:cNvPr id="4" name="Título 1"/>
          <p:cNvSpPr txBox="1">
            <a:spLocks/>
          </p:cNvSpPr>
          <p:nvPr/>
        </p:nvSpPr>
        <p:spPr>
          <a:xfrm>
            <a:off x="1524000" y="8382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 lnSpcReduction="10000"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z="5400" b="1" dirty="0" smtClean="0"/>
              <a:t>III. RESPONSABILIDAD (PRO)ACTIVA</a:t>
            </a:r>
            <a:endParaRPr lang="es-ES_tradnl" sz="5400" b="1" dirty="0"/>
          </a:p>
        </p:txBody>
      </p:sp>
    </p:spTree>
    <p:extLst>
      <p:ext uri="{BB962C8B-B14F-4D97-AF65-F5344CB8AC3E}">
        <p14:creationId xmlns:p14="http://schemas.microsoft.com/office/powerpoint/2010/main" val="8337237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altLang="x-none" dirty="0" smtClean="0"/>
              <a:t> </a:t>
            </a:r>
            <a:endParaRPr lang="es-ES_tradnl" altLang="x-none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63850" y="2027049"/>
            <a:ext cx="10011905" cy="3581400"/>
          </a:xfrm>
        </p:spPr>
        <p:txBody>
          <a:bodyPr>
            <a:normAutofit fontScale="92500" lnSpcReduction="20000"/>
          </a:bodyPr>
          <a:lstStyle/>
          <a:p>
            <a:pPr marL="457200" indent="-457200">
              <a:lnSpc>
                <a:spcPct val="90000"/>
              </a:lnSpc>
              <a:buFont typeface="+mj-lt"/>
              <a:buAutoNum type="arabicPeriod" startAt="3"/>
            </a:pPr>
            <a:r>
              <a:rPr lang="es-ES" altLang="x-none" sz="2400" b="1" dirty="0" smtClean="0"/>
              <a:t>Protección desde el diseño y por defecto (art. 25)</a:t>
            </a:r>
          </a:p>
          <a:p>
            <a:pPr lvl="1">
              <a:lnSpc>
                <a:spcPct val="90000"/>
              </a:lnSpc>
            </a:pPr>
            <a:r>
              <a:rPr lang="es-ES" altLang="x-none" sz="2400" dirty="0" smtClean="0"/>
              <a:t>Antes de comenzar, se deben adoptar medidas que garanticen que sólo se van a tratar los datos conforme al RGPD (i.e. en relación con la calidad de los datos, los tipos de tratamiento, o su accesibilidad).</a:t>
            </a:r>
          </a:p>
          <a:p>
            <a:pPr marL="457200" indent="-457200">
              <a:lnSpc>
                <a:spcPct val="90000"/>
              </a:lnSpc>
              <a:buFont typeface="+mj-lt"/>
              <a:buAutoNum type="arabicPeriod" startAt="3"/>
            </a:pPr>
            <a:endParaRPr lang="es-ES" altLang="x-none" sz="2400" b="1" dirty="0"/>
          </a:p>
          <a:p>
            <a:pPr marL="457200" indent="-457200">
              <a:lnSpc>
                <a:spcPct val="90000"/>
              </a:lnSpc>
              <a:buFont typeface="+mj-lt"/>
              <a:buAutoNum type="arabicPeriod" startAt="3"/>
            </a:pPr>
            <a:r>
              <a:rPr lang="es-ES" altLang="x-none" sz="2400" b="1" dirty="0" smtClean="0"/>
              <a:t>Medidas de seguridad (art. 32)</a:t>
            </a:r>
          </a:p>
          <a:p>
            <a:pPr lvl="1">
              <a:lnSpc>
                <a:spcPct val="90000"/>
              </a:lnSpc>
            </a:pPr>
            <a:r>
              <a:rPr lang="es-ES" altLang="x-none" sz="2400" dirty="0" smtClean="0"/>
              <a:t>No todos los tratamientos de datos son iguales</a:t>
            </a:r>
          </a:p>
          <a:p>
            <a:pPr lvl="1">
              <a:lnSpc>
                <a:spcPct val="90000"/>
              </a:lnSpc>
            </a:pPr>
            <a:r>
              <a:rPr lang="es-ES" altLang="x-none" sz="2400" dirty="0" smtClean="0"/>
              <a:t>Antes, las medidas de seguridad se establecían en función al tipo de datos que se trataban</a:t>
            </a:r>
          </a:p>
          <a:p>
            <a:pPr lvl="1">
              <a:lnSpc>
                <a:spcPct val="90000"/>
              </a:lnSpc>
            </a:pPr>
            <a:r>
              <a:rPr lang="es-ES" altLang="x-none" sz="2400" dirty="0" smtClean="0"/>
              <a:t>Ahora, se tienen en cuenta otras variantes como los riesgos para las personas (tipo de datos, número de interesado, cantidad de tratamientos, etc.)</a:t>
            </a:r>
          </a:p>
        </p:txBody>
      </p:sp>
      <p:sp>
        <p:nvSpPr>
          <p:cNvPr id="4" name="Título 1"/>
          <p:cNvSpPr txBox="1">
            <a:spLocks/>
          </p:cNvSpPr>
          <p:nvPr/>
        </p:nvSpPr>
        <p:spPr>
          <a:xfrm>
            <a:off x="1524000" y="8382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z="5400" b="1" dirty="0" smtClean="0"/>
              <a:t> </a:t>
            </a:r>
            <a:endParaRPr lang="es-ES_tradnl" sz="5400" b="1" dirty="0"/>
          </a:p>
        </p:txBody>
      </p:sp>
    </p:spTree>
    <p:extLst>
      <p:ext uri="{BB962C8B-B14F-4D97-AF65-F5344CB8AC3E}">
        <p14:creationId xmlns:p14="http://schemas.microsoft.com/office/powerpoint/2010/main" val="770406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altLang="x-none" dirty="0" smtClean="0"/>
              <a:t> </a:t>
            </a:r>
            <a:endParaRPr lang="es-ES_tradnl" altLang="x-none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71599" y="1934059"/>
            <a:ext cx="9864671" cy="3761568"/>
          </a:xfrm>
        </p:spPr>
        <p:txBody>
          <a:bodyPr>
            <a:normAutofit lnSpcReduction="10000"/>
          </a:bodyPr>
          <a:lstStyle/>
          <a:p>
            <a:pPr marL="457200" indent="-457200">
              <a:lnSpc>
                <a:spcPct val="90000"/>
              </a:lnSpc>
              <a:buFont typeface="+mj-lt"/>
              <a:buAutoNum type="arabicPeriod" startAt="5"/>
            </a:pPr>
            <a:r>
              <a:rPr lang="es-ES" altLang="x-none" sz="2400" b="1" dirty="0" smtClean="0"/>
              <a:t>Comunicación de violaciones de seguridad (art. 33)</a:t>
            </a:r>
          </a:p>
          <a:p>
            <a:pPr lvl="1">
              <a:lnSpc>
                <a:spcPct val="90000"/>
              </a:lnSpc>
            </a:pPr>
            <a:r>
              <a:rPr lang="es-ES" altLang="x-none" sz="2200" dirty="0" smtClean="0"/>
              <a:t>Cuando se produzca una violación de seguridad, el responsable debe comunicarlo a la autoridad de control (dentro de las 72 horas siguientes)</a:t>
            </a:r>
          </a:p>
          <a:p>
            <a:pPr lvl="1">
              <a:lnSpc>
                <a:spcPct val="90000"/>
              </a:lnSpc>
            </a:pPr>
            <a:r>
              <a:rPr lang="es-ES" altLang="x-none" sz="2200" dirty="0" smtClean="0"/>
              <a:t>Cuando entrañe un grave riesgo, también una comunicación a los afectados (art. 34).</a:t>
            </a:r>
          </a:p>
          <a:p>
            <a:pPr marL="457200" lvl="0" indent="-457200">
              <a:lnSpc>
                <a:spcPct val="90000"/>
              </a:lnSpc>
              <a:buFont typeface="+mj-lt"/>
              <a:buAutoNum type="arabicPeriod" startAt="5"/>
            </a:pPr>
            <a:r>
              <a:rPr lang="es-ES" altLang="x-none" sz="2400" b="1" dirty="0" smtClean="0">
                <a:solidFill>
                  <a:srgbClr val="191B0E"/>
                </a:solidFill>
              </a:rPr>
              <a:t>Delegado de protección de datos (art</a:t>
            </a:r>
            <a:r>
              <a:rPr lang="es-ES" altLang="x-none" sz="2400" b="1" dirty="0">
                <a:solidFill>
                  <a:srgbClr val="191B0E"/>
                </a:solidFill>
              </a:rPr>
              <a:t>. </a:t>
            </a:r>
            <a:r>
              <a:rPr lang="es-ES" altLang="x-none" sz="2400" b="1" dirty="0" smtClean="0">
                <a:solidFill>
                  <a:srgbClr val="191B0E"/>
                </a:solidFill>
              </a:rPr>
              <a:t>37)</a:t>
            </a:r>
          </a:p>
          <a:p>
            <a:pPr lvl="1">
              <a:lnSpc>
                <a:spcPct val="90000"/>
              </a:lnSpc>
            </a:pPr>
            <a:r>
              <a:rPr lang="es-ES" altLang="x-none" sz="2400" dirty="0" smtClean="0">
                <a:solidFill>
                  <a:srgbClr val="191B0E"/>
                </a:solidFill>
              </a:rPr>
              <a:t>Los responsables que realicen tratamientos a gran escala, deben designar internamente un delegado encargado de supervisar el cumplimiento normativo (</a:t>
            </a:r>
            <a:r>
              <a:rPr lang="es-ES" altLang="x-none" sz="2400" dirty="0" err="1" smtClean="0">
                <a:solidFill>
                  <a:srgbClr val="191B0E"/>
                </a:solidFill>
              </a:rPr>
              <a:t>compliance</a:t>
            </a:r>
            <a:r>
              <a:rPr lang="es-ES" altLang="x-none" sz="2400" dirty="0" smtClean="0">
                <a:solidFill>
                  <a:srgbClr val="191B0E"/>
                </a:solidFill>
              </a:rPr>
              <a:t> </a:t>
            </a:r>
            <a:r>
              <a:rPr lang="es-ES" altLang="x-none" sz="2400" dirty="0" err="1" smtClean="0">
                <a:solidFill>
                  <a:srgbClr val="191B0E"/>
                </a:solidFill>
              </a:rPr>
              <a:t>officer</a:t>
            </a:r>
            <a:r>
              <a:rPr lang="es-ES" altLang="x-none" sz="2400" dirty="0" smtClean="0">
                <a:solidFill>
                  <a:srgbClr val="191B0E"/>
                </a:solidFill>
              </a:rPr>
              <a:t>)</a:t>
            </a:r>
          </a:p>
          <a:p>
            <a:pPr lvl="1">
              <a:lnSpc>
                <a:spcPct val="90000"/>
              </a:lnSpc>
            </a:pPr>
            <a:r>
              <a:rPr lang="es-ES" altLang="x-none" sz="2400" dirty="0" smtClean="0">
                <a:solidFill>
                  <a:srgbClr val="191B0E"/>
                </a:solidFill>
              </a:rPr>
              <a:t> </a:t>
            </a:r>
          </a:p>
          <a:p>
            <a:pPr marL="457200" lvl="1" indent="-457200">
              <a:lnSpc>
                <a:spcPct val="90000"/>
              </a:lnSpc>
              <a:buFont typeface="+mj-lt"/>
              <a:buAutoNum type="arabicPeriod" startAt="5"/>
            </a:pPr>
            <a:endParaRPr lang="es-ES" altLang="x-none" sz="2400" b="1" dirty="0">
              <a:solidFill>
                <a:srgbClr val="191B0E"/>
              </a:solidFill>
            </a:endParaRPr>
          </a:p>
          <a:p>
            <a:pPr lvl="1">
              <a:lnSpc>
                <a:spcPct val="90000"/>
              </a:lnSpc>
            </a:pPr>
            <a:endParaRPr lang="es-ES" altLang="x-none" sz="2200" dirty="0"/>
          </a:p>
        </p:txBody>
      </p:sp>
      <p:sp>
        <p:nvSpPr>
          <p:cNvPr id="4" name="Título 1"/>
          <p:cNvSpPr txBox="1">
            <a:spLocks/>
          </p:cNvSpPr>
          <p:nvPr/>
        </p:nvSpPr>
        <p:spPr>
          <a:xfrm>
            <a:off x="1524000" y="8382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z="5400" b="1" dirty="0" smtClean="0"/>
              <a:t> </a:t>
            </a:r>
            <a:endParaRPr lang="es-ES_tradnl" sz="5400" b="1" dirty="0"/>
          </a:p>
        </p:txBody>
      </p:sp>
    </p:spTree>
    <p:extLst>
      <p:ext uri="{BB962C8B-B14F-4D97-AF65-F5344CB8AC3E}">
        <p14:creationId xmlns:p14="http://schemas.microsoft.com/office/powerpoint/2010/main" val="942313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altLang="x-none" dirty="0" smtClean="0"/>
              <a:t> </a:t>
            </a:r>
            <a:endParaRPr lang="es-ES_tradnl" altLang="x-none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71600" y="2476500"/>
            <a:ext cx="9601200" cy="3581400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" sz="2400" b="1" dirty="0" smtClean="0"/>
              <a:t>«encargado </a:t>
            </a:r>
            <a:r>
              <a:rPr lang="es-ES" sz="2400" b="1" dirty="0"/>
              <a:t>del tratamiento» o «encargado»</a:t>
            </a:r>
            <a:r>
              <a:rPr lang="es-ES" sz="2400" dirty="0"/>
              <a:t>: la persona física o jurídica, autoridad pública, servicio u otro organismo que trate datos personales por cuenta del responsable del </a:t>
            </a:r>
            <a:r>
              <a:rPr lang="es-ES" sz="2400" dirty="0" smtClean="0"/>
              <a:t>tratamiento.</a:t>
            </a:r>
          </a:p>
          <a:p>
            <a:pPr>
              <a:lnSpc>
                <a:spcPct val="90000"/>
              </a:lnSpc>
            </a:pPr>
            <a:r>
              <a:rPr lang="es-ES" sz="2400" dirty="0" smtClean="0"/>
              <a:t>Antes la normativa se centraba en la figura del responsable, ahora contiene obligaciones específicas también para el encargado (art. 28).</a:t>
            </a:r>
          </a:p>
          <a:p>
            <a:pPr>
              <a:lnSpc>
                <a:spcPct val="90000"/>
              </a:lnSpc>
            </a:pPr>
            <a:r>
              <a:rPr lang="es-ES" sz="2400" dirty="0" smtClean="0"/>
              <a:t>Contrato de encargo: contenido mínimo</a:t>
            </a:r>
          </a:p>
          <a:p>
            <a:pPr>
              <a:lnSpc>
                <a:spcPct val="90000"/>
              </a:lnSpc>
            </a:pPr>
            <a:endParaRPr lang="es-ES" altLang="x-none" sz="2400" dirty="0" smtClean="0"/>
          </a:p>
        </p:txBody>
      </p:sp>
      <p:sp>
        <p:nvSpPr>
          <p:cNvPr id="4" name="Título 1"/>
          <p:cNvSpPr txBox="1">
            <a:spLocks/>
          </p:cNvSpPr>
          <p:nvPr/>
        </p:nvSpPr>
        <p:spPr>
          <a:xfrm>
            <a:off x="1524000" y="8382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 lnSpcReduction="10000"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z="5400" b="1" dirty="0" smtClean="0"/>
              <a:t>IV. ENCARGADO DEL TRATAMIENTO</a:t>
            </a:r>
            <a:endParaRPr lang="es-ES_tradnl" sz="5400" b="1" dirty="0"/>
          </a:p>
        </p:txBody>
      </p:sp>
    </p:spTree>
    <p:extLst>
      <p:ext uri="{BB962C8B-B14F-4D97-AF65-F5344CB8AC3E}">
        <p14:creationId xmlns:p14="http://schemas.microsoft.com/office/powerpoint/2010/main" val="7789630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altLang="x-none" dirty="0" smtClean="0"/>
              <a:t> </a:t>
            </a:r>
            <a:endParaRPr lang="es-ES_tradnl" altLang="x-none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71600" y="2476500"/>
            <a:ext cx="9601200" cy="3581400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" sz="2400" dirty="0" smtClean="0"/>
              <a:t>La AEPD ha publicado una lista de verificación (completa/simplificada) para ayudar a las entidades a realizar una valoración de su situación frente a las obligaciones </a:t>
            </a:r>
            <a:r>
              <a:rPr lang="es-ES" sz="2400" dirty="0"/>
              <a:t>del RGPD: </a:t>
            </a:r>
            <a:r>
              <a:rPr lang="es-ES" sz="2400" dirty="0">
                <a:hlinkClick r:id="rId2"/>
              </a:rPr>
              <a:t>https://</a:t>
            </a:r>
            <a:r>
              <a:rPr lang="es-ES" sz="2400" dirty="0" smtClean="0">
                <a:hlinkClick r:id="rId2"/>
              </a:rPr>
              <a:t>www.agpd.es/portalwebAGPD/temas/reglamento/common/pdf/guia_rgpd.pdf</a:t>
            </a:r>
            <a:endParaRPr lang="es-ES" sz="2400" dirty="0" smtClean="0"/>
          </a:p>
          <a:p>
            <a:pPr>
              <a:lnSpc>
                <a:spcPct val="90000"/>
              </a:lnSpc>
            </a:pPr>
            <a:endParaRPr lang="es-ES" altLang="x-none" sz="2400" dirty="0" smtClean="0"/>
          </a:p>
        </p:txBody>
      </p:sp>
      <p:sp>
        <p:nvSpPr>
          <p:cNvPr id="4" name="Título 1"/>
          <p:cNvSpPr txBox="1">
            <a:spLocks/>
          </p:cNvSpPr>
          <p:nvPr/>
        </p:nvSpPr>
        <p:spPr>
          <a:xfrm>
            <a:off x="1524000" y="8382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z="5400" b="1" dirty="0" smtClean="0"/>
              <a:t>V. LISTA DE VERIFICACIÓN</a:t>
            </a:r>
            <a:endParaRPr lang="es-ES_tradnl" sz="5400" b="1" dirty="0"/>
          </a:p>
        </p:txBody>
      </p:sp>
    </p:spTree>
    <p:extLst>
      <p:ext uri="{BB962C8B-B14F-4D97-AF65-F5344CB8AC3E}">
        <p14:creationId xmlns:p14="http://schemas.microsoft.com/office/powerpoint/2010/main" val="2139769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altLang="x-none" sz="5400" b="1" dirty="0"/>
              <a:t>CONSECUENCIAS DE LA INFRACCIÓN DEL RGPD</a:t>
            </a:r>
            <a:endParaRPr lang="en-US" sz="5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dirty="0" smtClean="0"/>
              <a:t>Curso de Protección de Datos</a:t>
            </a:r>
          </a:p>
          <a:p>
            <a:r>
              <a:rPr lang="es-ES_tradnl" dirty="0" smtClean="0"/>
              <a:t>Prof. Fernando Cachafeiro</a:t>
            </a: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772618701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/>
        <a:ea typeface=""/>
        <a:cs typeface=""/>
      </a:majorFont>
      <a:minorFont>
        <a:latin typeface="Franklin Gothic Book"/>
        <a:ea typeface=""/>
        <a:cs typeface="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TF00001241</Template>
  <TotalTime>478</TotalTime>
  <Words>1872</Words>
  <Application>Microsoft Macintosh PowerPoint</Application>
  <PresentationFormat>Panorámica</PresentationFormat>
  <Paragraphs>146</Paragraphs>
  <Slides>23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23</vt:i4>
      </vt:variant>
    </vt:vector>
  </HeadingPairs>
  <TitlesOfParts>
    <vt:vector size="27" baseType="lpstr">
      <vt:lpstr>Franklin Gothic Book</vt:lpstr>
      <vt:lpstr>Calibri</vt:lpstr>
      <vt:lpstr>Wingdings</vt:lpstr>
      <vt:lpstr>Crop</vt:lpstr>
      <vt:lpstr>EL RESPONSABLE DEL TRATAMIENTO</vt:lpstr>
      <vt:lpstr> </vt:lpstr>
      <vt:lpstr> </vt:lpstr>
      <vt:lpstr> </vt:lpstr>
      <vt:lpstr> </vt:lpstr>
      <vt:lpstr> </vt:lpstr>
      <vt:lpstr> </vt:lpstr>
      <vt:lpstr> </vt:lpstr>
      <vt:lpstr>CONSECUENCIAS DE LA INFRACCIÓN DEL RGPD</vt:lpstr>
      <vt:lpstr> </vt:lpstr>
      <vt:lpstr>I. LA AGENCIA ESPAÑOLA DE PROTECCIÓN DE DATOS</vt:lpstr>
      <vt:lpstr>II. FACULTADES DE LA AUTORIDAD</vt:lpstr>
      <vt:lpstr> </vt:lpstr>
      <vt:lpstr>III. MULTAS</vt:lpstr>
      <vt:lpstr>Cuantía</vt:lpstr>
      <vt:lpstr> </vt:lpstr>
      <vt:lpstr>IV. RESPONSABILIDAD CIVIL</vt:lpstr>
      <vt:lpstr>V. RESPONSABILIDAD PENAL</vt:lpstr>
      <vt:lpstr>Esquema de los tipos penales</vt:lpstr>
      <vt:lpstr>Los tipos básicos: art. 197 CP</vt:lpstr>
      <vt:lpstr>Los tipos básicos (II)</vt:lpstr>
      <vt:lpstr>Los tipos agravados: art. 198 CP</vt:lpstr>
      <vt:lpstr>Infracción por profesionales: art. 199 CP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 </dc:creator>
  <cp:lastModifiedBy>Usuario de Microsoft Office</cp:lastModifiedBy>
  <cp:revision>77</cp:revision>
  <dcterms:created xsi:type="dcterms:W3CDTF">2015-02-11T21:46:52Z</dcterms:created>
  <dcterms:modified xsi:type="dcterms:W3CDTF">2018-10-01T18:46:01Z</dcterms:modified>
</cp:coreProperties>
</file>

<file path=docProps/thumbnail.jpeg>
</file>